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7" r:id="rId3"/>
    <p:sldId id="293" r:id="rId4"/>
    <p:sldId id="294" r:id="rId5"/>
    <p:sldId id="323" r:id="rId6"/>
    <p:sldId id="295" r:id="rId7"/>
    <p:sldId id="319" r:id="rId8"/>
    <p:sldId id="324" r:id="rId9"/>
    <p:sldId id="297" r:id="rId10"/>
    <p:sldId id="298" r:id="rId11"/>
    <p:sldId id="299" r:id="rId12"/>
    <p:sldId id="306" r:id="rId13"/>
    <p:sldId id="320" r:id="rId14"/>
    <p:sldId id="321" r:id="rId15"/>
    <p:sldId id="322" r:id="rId16"/>
    <p:sldId id="303" r:id="rId17"/>
    <p:sldId id="304" r:id="rId18"/>
    <p:sldId id="30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5"/>
    <p:restoredTop sz="96076"/>
  </p:normalViewPr>
  <p:slideViewPr>
    <p:cSldViewPr snapToGrid="0">
      <p:cViewPr varScale="1">
        <p:scale>
          <a:sx n="124" d="100"/>
          <a:sy n="124" d="100"/>
        </p:scale>
        <p:origin x="9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B93F-3E2A-C74F-BFEA-D26690FE2488}" type="datetimeFigureOut">
              <a:rPr lang="en-US" smtClean="0"/>
              <a:t>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F94C52-17AB-5243-9EED-E9B9384B3209}" type="slidenum">
              <a:rPr lang="en-US" smtClean="0"/>
              <a:t>‹#›</a:t>
            </a:fld>
            <a:endParaRPr lang="en-US"/>
          </a:p>
        </p:txBody>
      </p:sp>
    </p:spTree>
    <p:extLst>
      <p:ext uri="{BB962C8B-B14F-4D97-AF65-F5344CB8AC3E}">
        <p14:creationId xmlns:p14="http://schemas.microsoft.com/office/powerpoint/2010/main" val="422893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94C52-17AB-5243-9EED-E9B9384B3209}" type="slidenum">
              <a:rPr lang="en-US" smtClean="0"/>
              <a:t>4</a:t>
            </a:fld>
            <a:endParaRPr lang="en-US"/>
          </a:p>
        </p:txBody>
      </p:sp>
    </p:spTree>
    <p:extLst>
      <p:ext uri="{BB962C8B-B14F-4D97-AF65-F5344CB8AC3E}">
        <p14:creationId xmlns:p14="http://schemas.microsoft.com/office/powerpoint/2010/main" val="1749884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5265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105136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914889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9AE07-89C6-F443-97AC-F6CE14E72020}" type="datetimeFigureOut">
              <a:rPr lang="en-US" smtClean="0"/>
              <a:t>1/16/25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96826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F9AE07-89C6-F443-97AC-F6CE14E72020}" type="datetimeFigureOut">
              <a:rPr lang="en-US" smtClean="0"/>
              <a:t>1/16/25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052384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F9AE07-89C6-F443-97AC-F6CE14E72020}" type="datetimeFigureOut">
              <a:rPr lang="en-US" smtClean="0"/>
              <a:t>1/16/25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6334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F9AE07-89C6-F443-97AC-F6CE14E72020}" type="datetimeFigureOut">
              <a:rPr lang="en-US" smtClean="0"/>
              <a:t>1/16/25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1007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F9AE07-89C6-F443-97AC-F6CE14E72020}" type="datetimeFigureOut">
              <a:rPr lang="en-US" smtClean="0"/>
              <a:t>1/16/25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47409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F9AE07-89C6-F443-97AC-F6CE14E72020}" type="datetimeFigureOut">
              <a:rPr lang="en-US" smtClean="0"/>
              <a:t>1/16/25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852059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1/16/25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3833313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F9AE07-89C6-F443-97AC-F6CE14E72020}" type="datetimeFigureOut">
              <a:rPr lang="en-US" smtClean="0"/>
              <a:t>1/16/25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1F1EA7-ED5E-A14A-A819-62E43F955FCB}" type="slidenum">
              <a:rPr lang="en-US" smtClean="0"/>
              <a:t>‹#›</a:t>
            </a:fld>
            <a:endParaRPr lang="en-US"/>
          </a:p>
        </p:txBody>
      </p:sp>
    </p:spTree>
    <p:extLst>
      <p:ext uri="{BB962C8B-B14F-4D97-AF65-F5344CB8AC3E}">
        <p14:creationId xmlns:p14="http://schemas.microsoft.com/office/powerpoint/2010/main" val="2395963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AE07-89C6-F443-97AC-F6CE14E72020}" type="datetimeFigureOut">
              <a:rPr lang="en-US" smtClean="0"/>
              <a:t>1/16/25</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1F1EA7-ED5E-A14A-A819-62E43F955FCB}" type="slidenum">
              <a:rPr lang="en-US" smtClean="0"/>
              <a:t>‹#›</a:t>
            </a:fld>
            <a:endParaRPr lang="en-US"/>
          </a:p>
        </p:txBody>
      </p:sp>
    </p:spTree>
    <p:extLst>
      <p:ext uri="{BB962C8B-B14F-4D97-AF65-F5344CB8AC3E}">
        <p14:creationId xmlns:p14="http://schemas.microsoft.com/office/powerpoint/2010/main" val="1419290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emf"/><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emf"/><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7.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57.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NULL"/><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139.png"/><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122.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6.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NULL"/><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NULL"/><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DC1-FD22-4F2D-E0C4-2B2A96B7A818}"/>
              </a:ext>
            </a:extLst>
          </p:cNvPr>
          <p:cNvSpPr>
            <a:spLocks noGrp="1"/>
          </p:cNvSpPr>
          <p:nvPr>
            <p:ph type="ctrTitle"/>
          </p:nvPr>
        </p:nvSpPr>
        <p:spPr/>
        <p:txBody>
          <a:bodyPr>
            <a:normAutofit fontScale="90000"/>
          </a:bodyPr>
          <a:lstStyle/>
          <a:p>
            <a:r>
              <a:rPr lang="en-US" dirty="0"/>
              <a:t>PHYS4260 Quantum Mechanics II</a:t>
            </a:r>
            <a:br>
              <a:rPr lang="en-US" dirty="0"/>
            </a:br>
            <a:r>
              <a:rPr lang="en-US" dirty="0"/>
              <a:t>Spring 2025</a:t>
            </a:r>
            <a:br>
              <a:rPr lang="en-US" dirty="0"/>
            </a:br>
            <a:endParaRPr lang="en-US" dirty="0"/>
          </a:p>
        </p:txBody>
      </p:sp>
      <p:sp>
        <p:nvSpPr>
          <p:cNvPr id="3" name="Subtitle 2">
            <a:extLst>
              <a:ext uri="{FF2B5EF4-FFF2-40B4-BE49-F238E27FC236}">
                <a16:creationId xmlns:a16="http://schemas.microsoft.com/office/drawing/2014/main" id="{C6165166-31DD-9AC8-B957-5FC5A0C85355}"/>
              </a:ext>
            </a:extLst>
          </p:cNvPr>
          <p:cNvSpPr>
            <a:spLocks noGrp="1"/>
          </p:cNvSpPr>
          <p:nvPr>
            <p:ph type="subTitle" idx="1"/>
          </p:nvPr>
        </p:nvSpPr>
        <p:spPr/>
        <p:txBody>
          <a:bodyPr>
            <a:normAutofit/>
          </a:bodyPr>
          <a:lstStyle/>
          <a:p>
            <a:r>
              <a:rPr lang="en-US" sz="4000" dirty="0"/>
              <a:t>Symmetries and Conservation laws</a:t>
            </a:r>
          </a:p>
        </p:txBody>
      </p:sp>
    </p:spTree>
    <p:extLst>
      <p:ext uri="{BB962C8B-B14F-4D97-AF65-F5344CB8AC3E}">
        <p14:creationId xmlns:p14="http://schemas.microsoft.com/office/powerpoint/2010/main" val="2224692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7059B9-06AA-FBE5-4144-5C374DB1CFC1}"/>
              </a:ext>
            </a:extLst>
          </p:cNvPr>
          <p:cNvSpPr txBox="1">
            <a:spLocks/>
          </p:cNvSpPr>
          <p:nvPr/>
        </p:nvSpPr>
        <p:spPr>
          <a:xfrm>
            <a:off x="354724" y="1"/>
            <a:ext cx="10515600" cy="987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Operators in Spherical coordinates</a:t>
            </a:r>
          </a:p>
        </p:txBody>
      </p:sp>
      <p:pic>
        <p:nvPicPr>
          <p:cNvPr id="5" name="Picture 4" descr="A black letter on a white background&#10;&#10;Description automatically generated">
            <a:extLst>
              <a:ext uri="{FF2B5EF4-FFF2-40B4-BE49-F238E27FC236}">
                <a16:creationId xmlns:a16="http://schemas.microsoft.com/office/drawing/2014/main" id="{4EFD87E5-58AE-A32E-39E4-C8E85D89BA0F}"/>
              </a:ext>
            </a:extLst>
          </p:cNvPr>
          <p:cNvPicPr>
            <a:picLocks noChangeAspect="1"/>
          </p:cNvPicPr>
          <p:nvPr/>
        </p:nvPicPr>
        <p:blipFill>
          <a:blip r:embed="rId2"/>
          <a:stretch>
            <a:fillRect/>
          </a:stretch>
        </p:blipFill>
        <p:spPr>
          <a:xfrm>
            <a:off x="2438400" y="1080819"/>
            <a:ext cx="2170857" cy="371860"/>
          </a:xfrm>
          <a:prstGeom prst="rect">
            <a:avLst/>
          </a:prstGeom>
        </p:spPr>
      </p:pic>
      <p:pic>
        <p:nvPicPr>
          <p:cNvPr id="7" name="Picture 6">
            <a:extLst>
              <a:ext uri="{FF2B5EF4-FFF2-40B4-BE49-F238E27FC236}">
                <a16:creationId xmlns:a16="http://schemas.microsoft.com/office/drawing/2014/main" id="{40528EEE-878A-4748-353D-0D3EB4519B94}"/>
              </a:ext>
            </a:extLst>
          </p:cNvPr>
          <p:cNvPicPr>
            <a:picLocks noChangeAspect="1"/>
          </p:cNvPicPr>
          <p:nvPr/>
        </p:nvPicPr>
        <p:blipFill>
          <a:blip r:embed="rId3"/>
          <a:stretch>
            <a:fillRect/>
          </a:stretch>
        </p:blipFill>
        <p:spPr>
          <a:xfrm>
            <a:off x="522452" y="1126140"/>
            <a:ext cx="1295838" cy="257607"/>
          </a:xfrm>
          <a:prstGeom prst="rect">
            <a:avLst/>
          </a:prstGeom>
        </p:spPr>
      </p:pic>
      <p:pic>
        <p:nvPicPr>
          <p:cNvPr id="9" name="Picture 8" descr="A black math equation&#10;&#10;Description automatically generated with medium confidence">
            <a:extLst>
              <a:ext uri="{FF2B5EF4-FFF2-40B4-BE49-F238E27FC236}">
                <a16:creationId xmlns:a16="http://schemas.microsoft.com/office/drawing/2014/main" id="{9791E229-C8B8-BE25-D1FC-93346C856F0B}"/>
              </a:ext>
            </a:extLst>
          </p:cNvPr>
          <p:cNvPicPr>
            <a:picLocks noChangeAspect="1"/>
          </p:cNvPicPr>
          <p:nvPr/>
        </p:nvPicPr>
        <p:blipFill>
          <a:blip r:embed="rId4"/>
          <a:stretch>
            <a:fillRect/>
          </a:stretch>
        </p:blipFill>
        <p:spPr>
          <a:xfrm>
            <a:off x="4132568" y="1475192"/>
            <a:ext cx="3926863" cy="910577"/>
          </a:xfrm>
          <a:prstGeom prst="rect">
            <a:avLst/>
          </a:prstGeom>
        </p:spPr>
      </p:pic>
      <p:sp>
        <p:nvSpPr>
          <p:cNvPr id="10" name="TextBox 9">
            <a:extLst>
              <a:ext uri="{FF2B5EF4-FFF2-40B4-BE49-F238E27FC236}">
                <a16:creationId xmlns:a16="http://schemas.microsoft.com/office/drawing/2014/main" id="{69A50D86-2039-2A2C-B057-1A6651D11ED3}"/>
              </a:ext>
            </a:extLst>
          </p:cNvPr>
          <p:cNvSpPr txBox="1"/>
          <p:nvPr/>
        </p:nvSpPr>
        <p:spPr>
          <a:xfrm>
            <a:off x="354724" y="1710558"/>
            <a:ext cx="3840282" cy="369332"/>
          </a:xfrm>
          <a:prstGeom prst="rect">
            <a:avLst/>
          </a:prstGeom>
          <a:noFill/>
        </p:spPr>
        <p:txBody>
          <a:bodyPr wrap="none" rtlCol="0">
            <a:spAutoFit/>
          </a:bodyPr>
          <a:lstStyle/>
          <a:p>
            <a:r>
              <a:rPr lang="en-US" dirty="0"/>
              <a:t>The gradient in spherical coordinates is</a:t>
            </a:r>
          </a:p>
        </p:txBody>
      </p:sp>
      <p:pic>
        <p:nvPicPr>
          <p:cNvPr id="12" name="Picture 11">
            <a:extLst>
              <a:ext uri="{FF2B5EF4-FFF2-40B4-BE49-F238E27FC236}">
                <a16:creationId xmlns:a16="http://schemas.microsoft.com/office/drawing/2014/main" id="{AD8FA448-990D-CA2C-B353-433DC46BD2FE}"/>
              </a:ext>
            </a:extLst>
          </p:cNvPr>
          <p:cNvPicPr>
            <a:picLocks noChangeAspect="1"/>
          </p:cNvPicPr>
          <p:nvPr/>
        </p:nvPicPr>
        <p:blipFill>
          <a:blip r:embed="rId5"/>
          <a:stretch>
            <a:fillRect/>
          </a:stretch>
        </p:blipFill>
        <p:spPr>
          <a:xfrm>
            <a:off x="354724" y="2546480"/>
            <a:ext cx="6413938" cy="677968"/>
          </a:xfrm>
          <a:prstGeom prst="rect">
            <a:avLst/>
          </a:prstGeom>
        </p:spPr>
      </p:pic>
      <p:pic>
        <p:nvPicPr>
          <p:cNvPr id="13" name="Picture 12">
            <a:extLst>
              <a:ext uri="{FF2B5EF4-FFF2-40B4-BE49-F238E27FC236}">
                <a16:creationId xmlns:a16="http://schemas.microsoft.com/office/drawing/2014/main" id="{78E29A08-DD17-63D4-761E-54CEEAD75282}"/>
              </a:ext>
            </a:extLst>
          </p:cNvPr>
          <p:cNvPicPr>
            <a:picLocks noChangeAspect="1"/>
          </p:cNvPicPr>
          <p:nvPr/>
        </p:nvPicPr>
        <p:blipFill>
          <a:blip r:embed="rId6"/>
          <a:stretch>
            <a:fillRect/>
          </a:stretch>
        </p:blipFill>
        <p:spPr>
          <a:xfrm>
            <a:off x="5087007" y="1145176"/>
            <a:ext cx="819807" cy="217500"/>
          </a:xfrm>
          <a:prstGeom prst="rect">
            <a:avLst/>
          </a:prstGeom>
        </p:spPr>
      </p:pic>
      <p:pic>
        <p:nvPicPr>
          <p:cNvPr id="15" name="Picture 14">
            <a:extLst>
              <a:ext uri="{FF2B5EF4-FFF2-40B4-BE49-F238E27FC236}">
                <a16:creationId xmlns:a16="http://schemas.microsoft.com/office/drawing/2014/main" id="{0CC1232B-FAF1-95A0-0261-0B2B55614B4A}"/>
              </a:ext>
            </a:extLst>
          </p:cNvPr>
          <p:cNvPicPr>
            <a:picLocks noChangeAspect="1"/>
          </p:cNvPicPr>
          <p:nvPr/>
        </p:nvPicPr>
        <p:blipFill>
          <a:blip r:embed="rId7"/>
          <a:stretch>
            <a:fillRect/>
          </a:stretch>
        </p:blipFill>
        <p:spPr>
          <a:xfrm>
            <a:off x="313373" y="3536730"/>
            <a:ext cx="4767754" cy="559394"/>
          </a:xfrm>
          <a:prstGeom prst="rect">
            <a:avLst/>
          </a:prstGeom>
        </p:spPr>
      </p:pic>
      <p:pic>
        <p:nvPicPr>
          <p:cNvPr id="19" name="Picture 18" descr="A black and white math equation&#10;&#10;Description automatically generated with medium confidence">
            <a:extLst>
              <a:ext uri="{FF2B5EF4-FFF2-40B4-BE49-F238E27FC236}">
                <a16:creationId xmlns:a16="http://schemas.microsoft.com/office/drawing/2014/main" id="{5E47F2F2-8573-2E4E-11B5-FC98C2F0ADE3}"/>
              </a:ext>
            </a:extLst>
          </p:cNvPr>
          <p:cNvPicPr>
            <a:picLocks noChangeAspect="1"/>
          </p:cNvPicPr>
          <p:nvPr/>
        </p:nvPicPr>
        <p:blipFill>
          <a:blip r:embed="rId8"/>
          <a:stretch>
            <a:fillRect/>
          </a:stretch>
        </p:blipFill>
        <p:spPr>
          <a:xfrm>
            <a:off x="5738469" y="3401435"/>
            <a:ext cx="3388053" cy="757854"/>
          </a:xfrm>
          <a:prstGeom prst="rect">
            <a:avLst/>
          </a:prstGeom>
          <a:ln>
            <a:solidFill>
              <a:schemeClr val="accent1"/>
            </a:solidFill>
          </a:ln>
        </p:spPr>
      </p:pic>
      <p:sp>
        <p:nvSpPr>
          <p:cNvPr id="20" name="TextBox 19">
            <a:extLst>
              <a:ext uri="{FF2B5EF4-FFF2-40B4-BE49-F238E27FC236}">
                <a16:creationId xmlns:a16="http://schemas.microsoft.com/office/drawing/2014/main" id="{2D4C5F97-C788-D72E-3CCD-167561A85D3A}"/>
              </a:ext>
            </a:extLst>
          </p:cNvPr>
          <p:cNvSpPr txBox="1"/>
          <p:nvPr/>
        </p:nvSpPr>
        <p:spPr>
          <a:xfrm>
            <a:off x="8155498" y="1745814"/>
            <a:ext cx="3681777" cy="369332"/>
          </a:xfrm>
          <a:prstGeom prst="rect">
            <a:avLst/>
          </a:prstGeom>
          <a:noFill/>
        </p:spPr>
        <p:txBody>
          <a:bodyPr wrap="none" rtlCol="0">
            <a:spAutoFit/>
          </a:bodyPr>
          <a:lstStyle/>
          <a:p>
            <a:r>
              <a:rPr lang="en-US" dirty="0"/>
              <a:t>Therefore, the Angular Momentum is</a:t>
            </a:r>
          </a:p>
        </p:txBody>
      </p:sp>
      <p:pic>
        <p:nvPicPr>
          <p:cNvPr id="22" name="Picture 21" descr="A close-up of math symbols&#10;&#10;Description automatically generated">
            <a:extLst>
              <a:ext uri="{FF2B5EF4-FFF2-40B4-BE49-F238E27FC236}">
                <a16:creationId xmlns:a16="http://schemas.microsoft.com/office/drawing/2014/main" id="{BA30433A-0E50-6CA1-BC02-2A30884FA8ED}"/>
              </a:ext>
            </a:extLst>
          </p:cNvPr>
          <p:cNvPicPr>
            <a:picLocks noChangeAspect="1"/>
          </p:cNvPicPr>
          <p:nvPr/>
        </p:nvPicPr>
        <p:blipFill>
          <a:blip r:embed="rId9"/>
          <a:stretch>
            <a:fillRect/>
          </a:stretch>
        </p:blipFill>
        <p:spPr>
          <a:xfrm>
            <a:off x="313373" y="4861079"/>
            <a:ext cx="4632215" cy="1062871"/>
          </a:xfrm>
          <a:prstGeom prst="rect">
            <a:avLst/>
          </a:prstGeom>
        </p:spPr>
      </p:pic>
      <p:sp>
        <p:nvSpPr>
          <p:cNvPr id="23" name="Right Arrow 22">
            <a:extLst>
              <a:ext uri="{FF2B5EF4-FFF2-40B4-BE49-F238E27FC236}">
                <a16:creationId xmlns:a16="http://schemas.microsoft.com/office/drawing/2014/main" id="{26B58488-F851-7B0E-03F5-041ED1326521}"/>
              </a:ext>
            </a:extLst>
          </p:cNvPr>
          <p:cNvSpPr/>
          <p:nvPr/>
        </p:nvSpPr>
        <p:spPr>
          <a:xfrm>
            <a:off x="5214522" y="3595671"/>
            <a:ext cx="375920" cy="3914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AF9410E-2670-E5E0-DAA0-9A7494554A5B}"/>
              </a:ext>
            </a:extLst>
          </p:cNvPr>
          <p:cNvSpPr txBox="1"/>
          <p:nvPr/>
        </p:nvSpPr>
        <p:spPr>
          <a:xfrm>
            <a:off x="313373" y="4293935"/>
            <a:ext cx="6031908" cy="369332"/>
          </a:xfrm>
          <a:prstGeom prst="rect">
            <a:avLst/>
          </a:prstGeom>
          <a:noFill/>
        </p:spPr>
        <p:txBody>
          <a:bodyPr wrap="none" rtlCol="0">
            <a:spAutoFit/>
          </a:bodyPr>
          <a:lstStyle/>
          <a:p>
            <a:r>
              <a:rPr lang="en-US" dirty="0"/>
              <a:t>Expressing the angular variables in terms of the cartesian ones</a:t>
            </a:r>
          </a:p>
        </p:txBody>
      </p:sp>
      <p:pic>
        <p:nvPicPr>
          <p:cNvPr id="26" name="Picture 25" descr="A math equations with numbers&#10;&#10;Description automatically generated with medium confidence">
            <a:extLst>
              <a:ext uri="{FF2B5EF4-FFF2-40B4-BE49-F238E27FC236}">
                <a16:creationId xmlns:a16="http://schemas.microsoft.com/office/drawing/2014/main" id="{E6C896CB-235E-3C7E-9D75-E92FED32ADD1}"/>
              </a:ext>
            </a:extLst>
          </p:cNvPr>
          <p:cNvPicPr>
            <a:picLocks noChangeAspect="1"/>
          </p:cNvPicPr>
          <p:nvPr/>
        </p:nvPicPr>
        <p:blipFill>
          <a:blip r:embed="rId10"/>
          <a:stretch>
            <a:fillRect/>
          </a:stretch>
        </p:blipFill>
        <p:spPr>
          <a:xfrm>
            <a:off x="5612524" y="4857598"/>
            <a:ext cx="5434506" cy="1499755"/>
          </a:xfrm>
          <a:prstGeom prst="rect">
            <a:avLst/>
          </a:prstGeom>
        </p:spPr>
      </p:pic>
      <p:sp>
        <p:nvSpPr>
          <p:cNvPr id="27" name="Oval 26">
            <a:extLst>
              <a:ext uri="{FF2B5EF4-FFF2-40B4-BE49-F238E27FC236}">
                <a16:creationId xmlns:a16="http://schemas.microsoft.com/office/drawing/2014/main" id="{6919C29F-7921-6061-5B46-D715A0884270}"/>
              </a:ext>
            </a:extLst>
          </p:cNvPr>
          <p:cNvSpPr/>
          <p:nvPr/>
        </p:nvSpPr>
        <p:spPr>
          <a:xfrm>
            <a:off x="9126522" y="5445578"/>
            <a:ext cx="2014444" cy="1069534"/>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mathematical equation with black text&#10;&#10;Description automatically generated">
            <a:extLst>
              <a:ext uri="{FF2B5EF4-FFF2-40B4-BE49-F238E27FC236}">
                <a16:creationId xmlns:a16="http://schemas.microsoft.com/office/drawing/2014/main" id="{EABF97CC-154A-F373-78BE-A607ABD6256E}"/>
              </a:ext>
            </a:extLst>
          </p:cNvPr>
          <p:cNvPicPr>
            <a:picLocks noChangeAspect="1"/>
          </p:cNvPicPr>
          <p:nvPr/>
        </p:nvPicPr>
        <p:blipFill>
          <a:blip r:embed="rId11"/>
          <a:stretch>
            <a:fillRect/>
          </a:stretch>
        </p:blipFill>
        <p:spPr>
          <a:xfrm>
            <a:off x="3593466" y="5820461"/>
            <a:ext cx="1621056" cy="829161"/>
          </a:xfrm>
          <a:prstGeom prst="rect">
            <a:avLst/>
          </a:prstGeom>
        </p:spPr>
      </p:pic>
      <p:sp>
        <p:nvSpPr>
          <p:cNvPr id="2" name="TextBox 1">
            <a:extLst>
              <a:ext uri="{FF2B5EF4-FFF2-40B4-BE49-F238E27FC236}">
                <a16:creationId xmlns:a16="http://schemas.microsoft.com/office/drawing/2014/main" id="{854DB6D4-42F5-BBA1-3409-D1AB53E26E69}"/>
              </a:ext>
            </a:extLst>
          </p:cNvPr>
          <p:cNvSpPr txBox="1"/>
          <p:nvPr/>
        </p:nvSpPr>
        <p:spPr>
          <a:xfrm>
            <a:off x="7582745" y="857183"/>
            <a:ext cx="4577087" cy="307777"/>
          </a:xfrm>
          <a:prstGeom prst="rect">
            <a:avLst/>
          </a:prstGeom>
          <a:noFill/>
        </p:spPr>
        <p:txBody>
          <a:bodyPr wrap="none" rtlCol="0">
            <a:spAutoFit/>
          </a:bodyPr>
          <a:lstStyle/>
          <a:p>
            <a:r>
              <a:rPr lang="en-US" sz="1400" dirty="0"/>
              <a:t>*</a:t>
            </a:r>
            <a:r>
              <a:rPr lang="en-US" sz="1400" dirty="0">
                <a:highlight>
                  <a:srgbClr val="FFFF00"/>
                </a:highlight>
              </a:rPr>
              <a:t>Note: The book represents vectors with boldface characters</a:t>
            </a:r>
          </a:p>
        </p:txBody>
      </p:sp>
      <p:pic>
        <p:nvPicPr>
          <p:cNvPr id="2050" name="Picture 2" descr="undefined">
            <a:extLst>
              <a:ext uri="{FF2B5EF4-FFF2-40B4-BE49-F238E27FC236}">
                <a16:creationId xmlns:a16="http://schemas.microsoft.com/office/drawing/2014/main" id="{03EA536C-E28C-E56A-3377-418BC1C48B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04961" y="2181536"/>
            <a:ext cx="2400090" cy="231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54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14172A97-1C5B-60F5-D376-43AEA4B9E570}"/>
                  </a:ext>
                </a:extLst>
              </p:cNvPr>
              <p:cNvSpPr txBox="1">
                <a:spLocks/>
              </p:cNvSpPr>
              <p:nvPr/>
            </p:nvSpPr>
            <p:spPr>
              <a:xfrm>
                <a:off x="354724" y="1"/>
                <a:ext cx="10515600" cy="987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Transformation of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𝒓</m:t>
                        </m:r>
                      </m:e>
                    </m:acc>
                  </m:oMath>
                </a14:m>
                <a:r>
                  <a:rPr lang="en-US" b="1" dirty="0"/>
                  <a:t> and </a:t>
                </a:r>
                <a14:m>
                  <m:oMath xmlns:m="http://schemas.openxmlformats.org/officeDocument/2006/math">
                    <m:acc>
                      <m:accPr>
                        <m:chr m:val="̂"/>
                        <m:ctrlPr>
                          <a:rPr lang="en-US" b="1" i="1">
                            <a:latin typeface="Cambria Math" panose="02040503050406030204" pitchFamily="18" charset="0"/>
                          </a:rPr>
                        </m:ctrlPr>
                      </m:accPr>
                      <m:e>
                        <m:r>
                          <a:rPr lang="en-US" b="1" i="1" smtClean="0">
                            <a:latin typeface="Cambria Math" panose="02040503050406030204" pitchFamily="18" charset="0"/>
                          </a:rPr>
                          <m:t>𝒑</m:t>
                        </m:r>
                      </m:e>
                    </m:acc>
                  </m:oMath>
                </a14:m>
                <a:r>
                  <a:rPr lang="en-US" b="1" dirty="0"/>
                  <a:t> under rotations</a:t>
                </a:r>
              </a:p>
            </p:txBody>
          </p:sp>
        </mc:Choice>
        <mc:Fallback xmlns="">
          <p:sp>
            <p:nvSpPr>
              <p:cNvPr id="3" name="Title 1">
                <a:extLst>
                  <a:ext uri="{FF2B5EF4-FFF2-40B4-BE49-F238E27FC236}">
                    <a16:creationId xmlns:a16="http://schemas.microsoft.com/office/drawing/2014/main" id="{14172A97-1C5B-60F5-D376-43AEA4B9E570}"/>
                  </a:ext>
                </a:extLst>
              </p:cNvPr>
              <p:cNvSpPr txBox="1">
                <a:spLocks noRot="1" noChangeAspect="1" noMove="1" noResize="1" noEditPoints="1" noAdjustHandles="1" noChangeArrowheads="1" noChangeShapeType="1" noTextEdit="1"/>
              </p:cNvSpPr>
              <p:nvPr/>
            </p:nvSpPr>
            <p:spPr>
              <a:xfrm>
                <a:off x="354724" y="1"/>
                <a:ext cx="10515600" cy="987972"/>
              </a:xfrm>
              <a:prstGeom prst="rect">
                <a:avLst/>
              </a:prstGeom>
              <a:blipFill>
                <a:blip r:embed="rId2"/>
                <a:stretch>
                  <a:fillRect l="-2292" t="-5128" b="-1538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EB55EA9-094B-8178-F85F-0132F70461BC}"/>
              </a:ext>
            </a:extLst>
          </p:cNvPr>
          <p:cNvSpPr txBox="1"/>
          <p:nvPr/>
        </p:nvSpPr>
        <p:spPr>
          <a:xfrm>
            <a:off x="430924" y="987973"/>
            <a:ext cx="11406352" cy="646331"/>
          </a:xfrm>
          <a:prstGeom prst="rect">
            <a:avLst/>
          </a:prstGeom>
          <a:noFill/>
        </p:spPr>
        <p:txBody>
          <a:bodyPr wrap="square">
            <a:spAutoFit/>
          </a:bodyPr>
          <a:lstStyle/>
          <a:p>
            <a:r>
              <a:rPr lang="en-US" sz="1800" dirty="0">
                <a:effectLst/>
                <a:latin typeface="ACaslonPro"/>
              </a:rPr>
              <a:t>How do the operators </a:t>
            </a:r>
            <a:r>
              <a:rPr lang="en-US" dirty="0"/>
              <a:t>for position and momentum </a:t>
            </a:r>
            <a:r>
              <a:rPr lang="en-US" sz="1800" dirty="0">
                <a:effectLst/>
                <a:latin typeface="ACaslonPro"/>
              </a:rPr>
              <a:t>transform under rotations? To answer this question, we use the </a:t>
            </a:r>
            <a:endParaRPr lang="en-US" dirty="0"/>
          </a:p>
          <a:p>
            <a:r>
              <a:rPr lang="en-US" sz="1800" dirty="0">
                <a:effectLst/>
                <a:latin typeface="ACaslonPro"/>
              </a:rPr>
              <a:t>infinitesimal form of the operator: </a:t>
            </a:r>
            <a:endParaRPr lang="en-US" dirty="0"/>
          </a:p>
        </p:txBody>
      </p:sp>
      <p:pic>
        <p:nvPicPr>
          <p:cNvPr id="7" name="Picture 6" descr="A number and symbol with numbers and symbols&#10;&#10;Description automatically generated with medium confidence">
            <a:extLst>
              <a:ext uri="{FF2B5EF4-FFF2-40B4-BE49-F238E27FC236}">
                <a16:creationId xmlns:a16="http://schemas.microsoft.com/office/drawing/2014/main" id="{11913731-BC68-5346-D931-F2EB8D416BD0}"/>
              </a:ext>
            </a:extLst>
          </p:cNvPr>
          <p:cNvPicPr>
            <a:picLocks noChangeAspect="1"/>
          </p:cNvPicPr>
          <p:nvPr/>
        </p:nvPicPr>
        <p:blipFill>
          <a:blip r:embed="rId3"/>
          <a:stretch>
            <a:fillRect/>
          </a:stretch>
        </p:blipFill>
        <p:spPr>
          <a:xfrm>
            <a:off x="4377384" y="1385252"/>
            <a:ext cx="2470279" cy="84351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99D738-D71A-3C4F-5EE1-7C75F3B821FC}"/>
                  </a:ext>
                </a:extLst>
              </p:cNvPr>
              <p:cNvSpPr txBox="1"/>
              <p:nvPr/>
            </p:nvSpPr>
            <p:spPr>
              <a:xfrm>
                <a:off x="430924" y="2220200"/>
                <a:ext cx="4567597" cy="369332"/>
              </a:xfrm>
              <a:prstGeom prst="rect">
                <a:avLst/>
              </a:prstGeom>
              <a:noFill/>
            </p:spPr>
            <p:txBody>
              <a:bodyPr wrap="none" rtlCol="0">
                <a:spAutoFit/>
              </a:bodyPr>
              <a:lstStyle/>
              <a:p>
                <a:r>
                  <a:rPr lang="en-US" dirty="0"/>
                  <a:t>Then the operator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for example transforms as</a:t>
                </a:r>
              </a:p>
            </p:txBody>
          </p:sp>
        </mc:Choice>
        <mc:Fallback xmlns="">
          <p:sp>
            <p:nvSpPr>
              <p:cNvPr id="8" name="TextBox 7">
                <a:extLst>
                  <a:ext uri="{FF2B5EF4-FFF2-40B4-BE49-F238E27FC236}">
                    <a16:creationId xmlns:a16="http://schemas.microsoft.com/office/drawing/2014/main" id="{8499D738-D71A-3C4F-5EE1-7C75F3B821FC}"/>
                  </a:ext>
                </a:extLst>
              </p:cNvPr>
              <p:cNvSpPr txBox="1">
                <a:spLocks noRot="1" noChangeAspect="1" noMove="1" noResize="1" noEditPoints="1" noAdjustHandles="1" noChangeArrowheads="1" noChangeShapeType="1" noTextEdit="1"/>
              </p:cNvSpPr>
              <p:nvPr/>
            </p:nvSpPr>
            <p:spPr>
              <a:xfrm>
                <a:off x="430924" y="2220200"/>
                <a:ext cx="4567597" cy="369332"/>
              </a:xfrm>
              <a:prstGeom prst="rect">
                <a:avLst/>
              </a:prstGeom>
              <a:blipFill>
                <a:blip r:embed="rId4"/>
                <a:stretch>
                  <a:fillRect l="-1389" t="-6452" r="-278" b="-22581"/>
                </a:stretch>
              </a:blipFill>
            </p:spPr>
            <p:txBody>
              <a:bodyPr/>
              <a:lstStyle/>
              <a:p>
                <a:r>
                  <a:rPr lang="en-US">
                    <a:noFill/>
                  </a:rPr>
                  <a:t> </a:t>
                </a:r>
              </a:p>
            </p:txBody>
          </p:sp>
        </mc:Fallback>
      </mc:AlternateContent>
      <p:pic>
        <p:nvPicPr>
          <p:cNvPr id="10" name="Picture 9" descr="A math symbols and symbols&#10;&#10;Description automatically generated with medium confidence">
            <a:extLst>
              <a:ext uri="{FF2B5EF4-FFF2-40B4-BE49-F238E27FC236}">
                <a16:creationId xmlns:a16="http://schemas.microsoft.com/office/drawing/2014/main" id="{00BE81A4-6423-C14C-2A0A-DE225E62A888}"/>
              </a:ext>
            </a:extLst>
          </p:cNvPr>
          <p:cNvPicPr>
            <a:picLocks noChangeAspect="1"/>
          </p:cNvPicPr>
          <p:nvPr/>
        </p:nvPicPr>
        <p:blipFill>
          <a:blip r:embed="rId5"/>
          <a:stretch>
            <a:fillRect/>
          </a:stretch>
        </p:blipFill>
        <p:spPr>
          <a:xfrm>
            <a:off x="3284503" y="2666631"/>
            <a:ext cx="5146784" cy="1597278"/>
          </a:xfrm>
          <a:prstGeom prst="rect">
            <a:avLst/>
          </a:prstGeom>
        </p:spPr>
      </p:pic>
      <p:sp>
        <p:nvSpPr>
          <p:cNvPr id="11" name="TextBox 10">
            <a:extLst>
              <a:ext uri="{FF2B5EF4-FFF2-40B4-BE49-F238E27FC236}">
                <a16:creationId xmlns:a16="http://schemas.microsoft.com/office/drawing/2014/main" id="{985CA937-6808-E0A2-718F-61B60F9E7A20}"/>
              </a:ext>
            </a:extLst>
          </p:cNvPr>
          <p:cNvSpPr txBox="1"/>
          <p:nvPr/>
        </p:nvSpPr>
        <p:spPr>
          <a:xfrm>
            <a:off x="430924" y="4575143"/>
            <a:ext cx="6607258" cy="369332"/>
          </a:xfrm>
          <a:prstGeom prst="rect">
            <a:avLst/>
          </a:prstGeom>
          <a:noFill/>
        </p:spPr>
        <p:txBody>
          <a:bodyPr wrap="none" rtlCol="0">
            <a:spAutoFit/>
          </a:bodyPr>
          <a:lstStyle/>
          <a:p>
            <a:r>
              <a:rPr lang="en-US" sz="1800" dirty="0">
                <a:effectLst/>
                <a:latin typeface="ACaslonPro"/>
              </a:rPr>
              <a:t>Similar calculations show that                                       and                     . </a:t>
            </a:r>
            <a:endParaRPr lang="en-US" dirty="0"/>
          </a:p>
        </p:txBody>
      </p:sp>
      <p:pic>
        <p:nvPicPr>
          <p:cNvPr id="13" name="Picture 12">
            <a:extLst>
              <a:ext uri="{FF2B5EF4-FFF2-40B4-BE49-F238E27FC236}">
                <a16:creationId xmlns:a16="http://schemas.microsoft.com/office/drawing/2014/main" id="{E6CB650B-77A1-6804-A976-1455BFBEB38B}"/>
              </a:ext>
            </a:extLst>
          </p:cNvPr>
          <p:cNvPicPr>
            <a:picLocks noChangeAspect="1"/>
          </p:cNvPicPr>
          <p:nvPr/>
        </p:nvPicPr>
        <p:blipFill>
          <a:blip r:embed="rId6"/>
          <a:stretch>
            <a:fillRect/>
          </a:stretch>
        </p:blipFill>
        <p:spPr>
          <a:xfrm>
            <a:off x="3390215" y="4588188"/>
            <a:ext cx="1695935" cy="376874"/>
          </a:xfrm>
          <a:prstGeom prst="rect">
            <a:avLst/>
          </a:prstGeom>
        </p:spPr>
      </p:pic>
      <p:pic>
        <p:nvPicPr>
          <p:cNvPr id="15" name="Picture 14">
            <a:extLst>
              <a:ext uri="{FF2B5EF4-FFF2-40B4-BE49-F238E27FC236}">
                <a16:creationId xmlns:a16="http://schemas.microsoft.com/office/drawing/2014/main" id="{F4D57640-CB38-7EE3-C114-27DED1F16321}"/>
              </a:ext>
            </a:extLst>
          </p:cNvPr>
          <p:cNvPicPr>
            <a:picLocks noChangeAspect="1"/>
          </p:cNvPicPr>
          <p:nvPr/>
        </p:nvPicPr>
        <p:blipFill>
          <a:blip r:embed="rId7"/>
          <a:stretch>
            <a:fillRect/>
          </a:stretch>
        </p:blipFill>
        <p:spPr>
          <a:xfrm>
            <a:off x="5857895" y="4533221"/>
            <a:ext cx="892941" cy="446471"/>
          </a:xfrm>
          <a:prstGeom prst="rect">
            <a:avLst/>
          </a:prstGeom>
        </p:spPr>
      </p:pic>
      <p:sp>
        <p:nvSpPr>
          <p:cNvPr id="17" name="TextBox 16">
            <a:extLst>
              <a:ext uri="{FF2B5EF4-FFF2-40B4-BE49-F238E27FC236}">
                <a16:creationId xmlns:a16="http://schemas.microsoft.com/office/drawing/2014/main" id="{74B3F950-7069-7844-75FB-FF0B983DE6E7}"/>
              </a:ext>
            </a:extLst>
          </p:cNvPr>
          <p:cNvSpPr txBox="1"/>
          <p:nvPr/>
        </p:nvSpPr>
        <p:spPr>
          <a:xfrm>
            <a:off x="6847663" y="4591959"/>
            <a:ext cx="5118538" cy="369332"/>
          </a:xfrm>
          <a:prstGeom prst="rect">
            <a:avLst/>
          </a:prstGeom>
          <a:noFill/>
        </p:spPr>
        <p:txBody>
          <a:bodyPr wrap="square">
            <a:spAutoFit/>
          </a:bodyPr>
          <a:lstStyle/>
          <a:p>
            <a:r>
              <a:rPr lang="en-US" sz="1800" dirty="0">
                <a:effectLst/>
                <a:latin typeface="ACaslonPro"/>
              </a:rPr>
              <a:t>We can combine these results into a matrix equation </a:t>
            </a:r>
            <a:endParaRPr lang="en-US" dirty="0"/>
          </a:p>
        </p:txBody>
      </p:sp>
      <p:pic>
        <p:nvPicPr>
          <p:cNvPr id="19" name="Picture 18" descr="A number and numbers on a white background&#10;&#10;Description automatically generated">
            <a:extLst>
              <a:ext uri="{FF2B5EF4-FFF2-40B4-BE49-F238E27FC236}">
                <a16:creationId xmlns:a16="http://schemas.microsoft.com/office/drawing/2014/main" id="{D387A048-042C-99D8-3A00-60CF54B0EE60}"/>
              </a:ext>
            </a:extLst>
          </p:cNvPr>
          <p:cNvPicPr>
            <a:picLocks noChangeAspect="1"/>
          </p:cNvPicPr>
          <p:nvPr/>
        </p:nvPicPr>
        <p:blipFill>
          <a:blip r:embed="rId8"/>
          <a:stretch>
            <a:fillRect/>
          </a:stretch>
        </p:blipFill>
        <p:spPr>
          <a:xfrm>
            <a:off x="3192164" y="5156738"/>
            <a:ext cx="4726871" cy="1426578"/>
          </a:xfrm>
          <a:prstGeom prst="rect">
            <a:avLst/>
          </a:prstGeom>
        </p:spPr>
      </p:pic>
    </p:spTree>
    <p:extLst>
      <p:ext uri="{BB962C8B-B14F-4D97-AF65-F5344CB8AC3E}">
        <p14:creationId xmlns:p14="http://schemas.microsoft.com/office/powerpoint/2010/main" val="3531210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BF5D-ED02-F3EA-F9B6-854D84249D37}"/>
              </a:ext>
            </a:extLst>
          </p:cNvPr>
          <p:cNvSpPr>
            <a:spLocks noGrp="1"/>
          </p:cNvSpPr>
          <p:nvPr>
            <p:ph type="title"/>
          </p:nvPr>
        </p:nvSpPr>
        <p:spPr>
          <a:xfrm>
            <a:off x="246530" y="0"/>
            <a:ext cx="10515600" cy="1325563"/>
          </a:xfrm>
        </p:spPr>
        <p:txBody>
          <a:bodyPr/>
          <a:lstStyle/>
          <a:p>
            <a:r>
              <a:rPr lang="en-US" b="1" dirty="0"/>
              <a:t>Commutation relations from QM I</a:t>
            </a:r>
          </a:p>
        </p:txBody>
      </p:sp>
      <p:pic>
        <p:nvPicPr>
          <p:cNvPr id="3" name="Picture 2">
            <a:extLst>
              <a:ext uri="{FF2B5EF4-FFF2-40B4-BE49-F238E27FC236}">
                <a16:creationId xmlns:a16="http://schemas.microsoft.com/office/drawing/2014/main" id="{237F4C9F-A404-D257-E4AA-F5B4BD4D0B5B}"/>
              </a:ext>
            </a:extLst>
          </p:cNvPr>
          <p:cNvPicPr>
            <a:picLocks noChangeAspect="1"/>
          </p:cNvPicPr>
          <p:nvPr/>
        </p:nvPicPr>
        <p:blipFill>
          <a:blip r:embed="rId2"/>
          <a:stretch>
            <a:fillRect/>
          </a:stretch>
        </p:blipFill>
        <p:spPr>
          <a:xfrm>
            <a:off x="1318559" y="1236536"/>
            <a:ext cx="7772400" cy="692839"/>
          </a:xfrm>
          <a:prstGeom prst="rect">
            <a:avLst/>
          </a:prstGeom>
        </p:spPr>
      </p:pic>
      <p:pic>
        <p:nvPicPr>
          <p:cNvPr id="5" name="Picture 4">
            <a:extLst>
              <a:ext uri="{FF2B5EF4-FFF2-40B4-BE49-F238E27FC236}">
                <a16:creationId xmlns:a16="http://schemas.microsoft.com/office/drawing/2014/main" id="{AB502C57-88CA-A081-7FC1-626D243969FE}"/>
              </a:ext>
            </a:extLst>
          </p:cNvPr>
          <p:cNvPicPr>
            <a:picLocks noChangeAspect="1"/>
          </p:cNvPicPr>
          <p:nvPr/>
        </p:nvPicPr>
        <p:blipFill>
          <a:blip r:embed="rId3"/>
          <a:stretch>
            <a:fillRect/>
          </a:stretch>
        </p:blipFill>
        <p:spPr>
          <a:xfrm>
            <a:off x="1630830" y="3326157"/>
            <a:ext cx="7747000" cy="927100"/>
          </a:xfrm>
          <a:prstGeom prst="rect">
            <a:avLst/>
          </a:prstGeom>
        </p:spPr>
      </p:pic>
      <p:sp>
        <p:nvSpPr>
          <p:cNvPr id="6" name="Right Arrow 5">
            <a:extLst>
              <a:ext uri="{FF2B5EF4-FFF2-40B4-BE49-F238E27FC236}">
                <a16:creationId xmlns:a16="http://schemas.microsoft.com/office/drawing/2014/main" id="{F57B4A22-260F-DF7E-636F-2B6356FFDF37}"/>
              </a:ext>
            </a:extLst>
          </p:cNvPr>
          <p:cNvSpPr/>
          <p:nvPr/>
        </p:nvSpPr>
        <p:spPr>
          <a:xfrm rot="5400000">
            <a:off x="5086002" y="2299597"/>
            <a:ext cx="639431" cy="5998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9C54719-C27C-E037-766B-BD48F015B4D2}"/>
              </a:ext>
            </a:extLst>
          </p:cNvPr>
          <p:cNvSpPr txBox="1"/>
          <p:nvPr/>
        </p:nvSpPr>
        <p:spPr>
          <a:xfrm>
            <a:off x="995082" y="6081392"/>
            <a:ext cx="9221114" cy="369332"/>
          </a:xfrm>
          <a:prstGeom prst="rect">
            <a:avLst/>
          </a:prstGeom>
          <a:noFill/>
        </p:spPr>
        <p:txBody>
          <a:bodyPr wrap="none" rtlCol="0">
            <a:spAutoFit/>
          </a:bodyPr>
          <a:lstStyle/>
          <a:p>
            <a:r>
              <a:rPr lang="en-US" dirty="0"/>
              <a:t>You should be familiar with there relations from Quantum Mechanics I (See Ch 4 of the Textbook)</a:t>
            </a:r>
          </a:p>
        </p:txBody>
      </p:sp>
      <p:pic>
        <p:nvPicPr>
          <p:cNvPr id="9" name="Picture 8" descr="A black text with a square and a square in the middle&#10;&#10;Description automatically generated with medium confidence">
            <a:extLst>
              <a:ext uri="{FF2B5EF4-FFF2-40B4-BE49-F238E27FC236}">
                <a16:creationId xmlns:a16="http://schemas.microsoft.com/office/drawing/2014/main" id="{9C8CAFEB-0476-6FF7-FB3E-30DF08CB9380}"/>
              </a:ext>
            </a:extLst>
          </p:cNvPr>
          <p:cNvPicPr>
            <a:picLocks noChangeAspect="1"/>
          </p:cNvPicPr>
          <p:nvPr/>
        </p:nvPicPr>
        <p:blipFill>
          <a:blip r:embed="rId4"/>
          <a:stretch>
            <a:fillRect/>
          </a:stretch>
        </p:blipFill>
        <p:spPr>
          <a:xfrm>
            <a:off x="8259484" y="4914966"/>
            <a:ext cx="2489200" cy="596900"/>
          </a:xfrm>
          <a:prstGeom prst="rect">
            <a:avLst/>
          </a:prstGeom>
        </p:spPr>
      </p:pic>
      <p:pic>
        <p:nvPicPr>
          <p:cNvPr id="11" name="Picture 10">
            <a:extLst>
              <a:ext uri="{FF2B5EF4-FFF2-40B4-BE49-F238E27FC236}">
                <a16:creationId xmlns:a16="http://schemas.microsoft.com/office/drawing/2014/main" id="{E89CE06C-4433-EE4A-B807-F9FE01D08067}"/>
              </a:ext>
            </a:extLst>
          </p:cNvPr>
          <p:cNvPicPr>
            <a:picLocks noChangeAspect="1"/>
          </p:cNvPicPr>
          <p:nvPr/>
        </p:nvPicPr>
        <p:blipFill>
          <a:blip r:embed="rId5"/>
          <a:stretch>
            <a:fillRect/>
          </a:stretch>
        </p:blipFill>
        <p:spPr>
          <a:xfrm>
            <a:off x="404159" y="4857069"/>
            <a:ext cx="6781800" cy="711200"/>
          </a:xfrm>
          <a:prstGeom prst="rect">
            <a:avLst/>
          </a:prstGeom>
        </p:spPr>
      </p:pic>
    </p:spTree>
    <p:extLst>
      <p:ext uri="{BB962C8B-B14F-4D97-AF65-F5344CB8AC3E}">
        <p14:creationId xmlns:p14="http://schemas.microsoft.com/office/powerpoint/2010/main" val="1833101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1">
                <a:extLst>
                  <a:ext uri="{FF2B5EF4-FFF2-40B4-BE49-F238E27FC236}">
                    <a16:creationId xmlns:a16="http://schemas.microsoft.com/office/drawing/2014/main" id="{A6C42107-5E53-71AA-048D-8D2A4B14A520}"/>
                  </a:ext>
                </a:extLst>
              </p:cNvPr>
              <p:cNvSpPr txBox="1">
                <a:spLocks/>
              </p:cNvSpPr>
              <p:nvPr/>
            </p:nvSpPr>
            <p:spPr>
              <a:xfrm>
                <a:off x="354724" y="1"/>
                <a:ext cx="10515600" cy="987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Transformation of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𝒓</m:t>
                        </m:r>
                      </m:e>
                    </m:acc>
                  </m:oMath>
                </a14:m>
                <a:r>
                  <a:rPr lang="en-US" b="1" dirty="0"/>
                  <a:t> and </a:t>
                </a:r>
                <a14:m>
                  <m:oMath xmlns:m="http://schemas.openxmlformats.org/officeDocument/2006/math">
                    <m:acc>
                      <m:accPr>
                        <m:chr m:val="̂"/>
                        <m:ctrlPr>
                          <a:rPr lang="en-US" b="1" i="1">
                            <a:latin typeface="Cambria Math" panose="02040503050406030204" pitchFamily="18" charset="0"/>
                          </a:rPr>
                        </m:ctrlPr>
                      </m:accPr>
                      <m:e>
                        <m:r>
                          <a:rPr lang="en-US" b="1" i="1" smtClean="0">
                            <a:latin typeface="Cambria Math" panose="02040503050406030204" pitchFamily="18" charset="0"/>
                          </a:rPr>
                          <m:t>𝒑</m:t>
                        </m:r>
                      </m:e>
                    </m:acc>
                  </m:oMath>
                </a14:m>
                <a:r>
                  <a:rPr lang="en-US" b="1" dirty="0"/>
                  <a:t> under rotations</a:t>
                </a:r>
              </a:p>
            </p:txBody>
          </p:sp>
        </mc:Choice>
        <mc:Fallback xmlns="">
          <p:sp>
            <p:nvSpPr>
              <p:cNvPr id="3" name="Title 1">
                <a:extLst>
                  <a:ext uri="{FF2B5EF4-FFF2-40B4-BE49-F238E27FC236}">
                    <a16:creationId xmlns:a16="http://schemas.microsoft.com/office/drawing/2014/main" id="{A6C42107-5E53-71AA-048D-8D2A4B14A520}"/>
                  </a:ext>
                </a:extLst>
              </p:cNvPr>
              <p:cNvSpPr txBox="1">
                <a:spLocks noRot="1" noChangeAspect="1" noMove="1" noResize="1" noEditPoints="1" noAdjustHandles="1" noChangeArrowheads="1" noChangeShapeType="1" noTextEdit="1"/>
              </p:cNvSpPr>
              <p:nvPr/>
            </p:nvSpPr>
            <p:spPr>
              <a:xfrm>
                <a:off x="354724" y="1"/>
                <a:ext cx="10515600" cy="987972"/>
              </a:xfrm>
              <a:prstGeom prst="rect">
                <a:avLst/>
              </a:prstGeom>
              <a:blipFill>
                <a:blip r:embed="rId2"/>
                <a:stretch>
                  <a:fillRect l="-2292" t="-5128" b="-15385"/>
                </a:stretch>
              </a:blipFill>
            </p:spPr>
            <p:txBody>
              <a:bodyPr/>
              <a:lstStyle/>
              <a:p>
                <a:r>
                  <a:rPr lang="en-US">
                    <a:noFill/>
                  </a:rPr>
                  <a:t> </a:t>
                </a:r>
              </a:p>
            </p:txBody>
          </p:sp>
        </mc:Fallback>
      </mc:AlternateContent>
      <p:pic>
        <p:nvPicPr>
          <p:cNvPr id="4" name="Picture 3" descr="A number and numbers on a white background&#10;&#10;Description automatically generated">
            <a:extLst>
              <a:ext uri="{FF2B5EF4-FFF2-40B4-BE49-F238E27FC236}">
                <a16:creationId xmlns:a16="http://schemas.microsoft.com/office/drawing/2014/main" id="{46EB2B6E-34A8-663E-8A68-3027746137B9}"/>
              </a:ext>
            </a:extLst>
          </p:cNvPr>
          <p:cNvPicPr>
            <a:picLocks noChangeAspect="1"/>
          </p:cNvPicPr>
          <p:nvPr/>
        </p:nvPicPr>
        <p:blipFill>
          <a:blip r:embed="rId3"/>
          <a:stretch>
            <a:fillRect/>
          </a:stretch>
        </p:blipFill>
        <p:spPr>
          <a:xfrm>
            <a:off x="3249088" y="1351994"/>
            <a:ext cx="4726871" cy="1426578"/>
          </a:xfrm>
          <a:prstGeom prst="rect">
            <a:avLst/>
          </a:prstGeom>
        </p:spPr>
      </p:pic>
      <p:sp>
        <p:nvSpPr>
          <p:cNvPr id="6" name="TextBox 5">
            <a:extLst>
              <a:ext uri="{FF2B5EF4-FFF2-40B4-BE49-F238E27FC236}">
                <a16:creationId xmlns:a16="http://schemas.microsoft.com/office/drawing/2014/main" id="{39FF7874-50FF-A2E6-BD70-C3ED68DD14FC}"/>
              </a:ext>
            </a:extLst>
          </p:cNvPr>
          <p:cNvSpPr txBox="1"/>
          <p:nvPr/>
        </p:nvSpPr>
        <p:spPr>
          <a:xfrm>
            <a:off x="354724" y="982662"/>
            <a:ext cx="6096000" cy="369332"/>
          </a:xfrm>
          <a:prstGeom prst="rect">
            <a:avLst/>
          </a:prstGeom>
          <a:noFill/>
        </p:spPr>
        <p:txBody>
          <a:bodyPr wrap="square">
            <a:spAutoFit/>
          </a:bodyPr>
          <a:lstStyle/>
          <a:p>
            <a:r>
              <a:rPr lang="en-US" dirty="0">
                <a:latin typeface="ACaslonPro"/>
              </a:rPr>
              <a:t>But we must be careful because</a:t>
            </a:r>
            <a:endParaRPr lang="en-US" dirty="0"/>
          </a:p>
        </p:txBody>
      </p:sp>
      <p:sp>
        <p:nvSpPr>
          <p:cNvPr id="7" name="TextBox 6">
            <a:extLst>
              <a:ext uri="{FF2B5EF4-FFF2-40B4-BE49-F238E27FC236}">
                <a16:creationId xmlns:a16="http://schemas.microsoft.com/office/drawing/2014/main" id="{56FF3CD2-1A63-7B9A-790C-615D8319B815}"/>
              </a:ext>
            </a:extLst>
          </p:cNvPr>
          <p:cNvSpPr txBox="1"/>
          <p:nvPr/>
        </p:nvSpPr>
        <p:spPr>
          <a:xfrm>
            <a:off x="354724" y="2984938"/>
            <a:ext cx="11182164" cy="369332"/>
          </a:xfrm>
          <a:prstGeom prst="rect">
            <a:avLst/>
          </a:prstGeom>
          <a:noFill/>
        </p:spPr>
        <p:txBody>
          <a:bodyPr wrap="none" rtlCol="0">
            <a:spAutoFit/>
          </a:bodyPr>
          <a:lstStyle/>
          <a:p>
            <a:r>
              <a:rPr lang="en-US" dirty="0">
                <a:latin typeface="ACaslonPro"/>
              </a:rPr>
              <a:t>represents an infinitesimal</a:t>
            </a:r>
            <a:r>
              <a:rPr lang="en-US" sz="1800" dirty="0">
                <a:effectLst/>
                <a:latin typeface="ACaslonPro"/>
              </a:rPr>
              <a:t> rotation where higher order terms in the Taylor series are dropped. The full expression is   </a:t>
            </a:r>
            <a:endParaRPr lang="en-US" dirty="0"/>
          </a:p>
        </p:txBody>
      </p:sp>
      <p:pic>
        <p:nvPicPr>
          <p:cNvPr id="9" name="Picture 8" descr="A close-up of some symbols&#10;&#10;Description automatically generated">
            <a:extLst>
              <a:ext uri="{FF2B5EF4-FFF2-40B4-BE49-F238E27FC236}">
                <a16:creationId xmlns:a16="http://schemas.microsoft.com/office/drawing/2014/main" id="{85837EAD-59B5-EA3A-3A92-70A16FF96F82}"/>
              </a:ext>
            </a:extLst>
          </p:cNvPr>
          <p:cNvPicPr>
            <a:picLocks noChangeAspect="1"/>
          </p:cNvPicPr>
          <p:nvPr/>
        </p:nvPicPr>
        <p:blipFill>
          <a:blip r:embed="rId4"/>
          <a:stretch>
            <a:fillRect/>
          </a:stretch>
        </p:blipFill>
        <p:spPr>
          <a:xfrm>
            <a:off x="2727686" y="3694424"/>
            <a:ext cx="5502557" cy="1299497"/>
          </a:xfrm>
          <a:prstGeom prst="rect">
            <a:avLst/>
          </a:prstGeom>
        </p:spPr>
      </p:pic>
      <p:pic>
        <p:nvPicPr>
          <p:cNvPr id="11" name="Picture 10">
            <a:extLst>
              <a:ext uri="{FF2B5EF4-FFF2-40B4-BE49-F238E27FC236}">
                <a16:creationId xmlns:a16="http://schemas.microsoft.com/office/drawing/2014/main" id="{115F0CF3-A549-7844-C3C0-14C5B7BE6089}"/>
              </a:ext>
            </a:extLst>
          </p:cNvPr>
          <p:cNvPicPr>
            <a:picLocks noChangeAspect="1"/>
          </p:cNvPicPr>
          <p:nvPr/>
        </p:nvPicPr>
        <p:blipFill>
          <a:blip r:embed="rId5"/>
          <a:stretch>
            <a:fillRect/>
          </a:stretch>
        </p:blipFill>
        <p:spPr>
          <a:xfrm>
            <a:off x="310012" y="5537370"/>
            <a:ext cx="972250" cy="401581"/>
          </a:xfrm>
          <a:prstGeom prst="rect">
            <a:avLst/>
          </a:prstGeom>
        </p:spPr>
      </p:pic>
      <p:pic>
        <p:nvPicPr>
          <p:cNvPr id="13" name="Picture 12">
            <a:extLst>
              <a:ext uri="{FF2B5EF4-FFF2-40B4-BE49-F238E27FC236}">
                <a16:creationId xmlns:a16="http://schemas.microsoft.com/office/drawing/2014/main" id="{D4A4116C-8BD5-BA23-DB74-42DE0AF236BA}"/>
              </a:ext>
            </a:extLst>
          </p:cNvPr>
          <p:cNvPicPr>
            <a:picLocks noChangeAspect="1"/>
          </p:cNvPicPr>
          <p:nvPr/>
        </p:nvPicPr>
        <p:blipFill>
          <a:blip r:embed="rId6"/>
          <a:stretch>
            <a:fillRect/>
          </a:stretch>
        </p:blipFill>
        <p:spPr>
          <a:xfrm>
            <a:off x="2021612" y="5547537"/>
            <a:ext cx="1412148" cy="369331"/>
          </a:xfrm>
          <a:prstGeom prst="rect">
            <a:avLst/>
          </a:prstGeom>
        </p:spPr>
      </p:pic>
      <p:pic>
        <p:nvPicPr>
          <p:cNvPr id="15" name="Picture 14">
            <a:extLst>
              <a:ext uri="{FF2B5EF4-FFF2-40B4-BE49-F238E27FC236}">
                <a16:creationId xmlns:a16="http://schemas.microsoft.com/office/drawing/2014/main" id="{1D5E4250-6330-2097-B746-FCA3221BAD2A}"/>
              </a:ext>
            </a:extLst>
          </p:cNvPr>
          <p:cNvPicPr>
            <a:picLocks noChangeAspect="1"/>
          </p:cNvPicPr>
          <p:nvPr/>
        </p:nvPicPr>
        <p:blipFill>
          <a:blip r:embed="rId7"/>
          <a:stretch>
            <a:fillRect/>
          </a:stretch>
        </p:blipFill>
        <p:spPr>
          <a:xfrm>
            <a:off x="3932292" y="5547536"/>
            <a:ext cx="1346976" cy="369332"/>
          </a:xfrm>
          <a:prstGeom prst="rect">
            <a:avLst/>
          </a:prstGeom>
        </p:spPr>
      </p:pic>
      <p:sp>
        <p:nvSpPr>
          <p:cNvPr id="16" name="Right Arrow 15">
            <a:extLst>
              <a:ext uri="{FF2B5EF4-FFF2-40B4-BE49-F238E27FC236}">
                <a16:creationId xmlns:a16="http://schemas.microsoft.com/office/drawing/2014/main" id="{B8A4BD83-8176-195F-34F0-0333347C8B04}"/>
              </a:ext>
            </a:extLst>
          </p:cNvPr>
          <p:cNvSpPr/>
          <p:nvPr/>
        </p:nvSpPr>
        <p:spPr>
          <a:xfrm>
            <a:off x="1398905" y="5547537"/>
            <a:ext cx="375920" cy="3914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08B85A8-6DB1-EEDF-C385-24D5A5141C62}"/>
              </a:ext>
            </a:extLst>
          </p:cNvPr>
          <p:cNvSpPr txBox="1"/>
          <p:nvPr/>
        </p:nvSpPr>
        <p:spPr>
          <a:xfrm>
            <a:off x="3433760" y="5569619"/>
            <a:ext cx="5141472" cy="369332"/>
          </a:xfrm>
          <a:prstGeom prst="rect">
            <a:avLst/>
          </a:prstGeom>
          <a:noFill/>
        </p:spPr>
        <p:txBody>
          <a:bodyPr wrap="none" rtlCol="0">
            <a:spAutoFit/>
          </a:bodyPr>
          <a:lstStyle/>
          <a:p>
            <a:r>
              <a:rPr lang="en-US" dirty="0"/>
              <a:t>and                            when the rotation is infinitesimal.</a:t>
            </a:r>
          </a:p>
        </p:txBody>
      </p:sp>
      <p:pic>
        <p:nvPicPr>
          <p:cNvPr id="1026" name="Picture 2" descr="Why is xaxis/zaxis rotation system is so damn weird? Or am I just dumb as  hell? : r/ScrapMechanic">
            <a:extLst>
              <a:ext uri="{FF2B5EF4-FFF2-40B4-BE49-F238E27FC236}">
                <a16:creationId xmlns:a16="http://schemas.microsoft.com/office/drawing/2014/main" id="{886844DB-3F6C-4477-CD0A-C544564A5A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2842" y="4068598"/>
            <a:ext cx="2557806" cy="228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95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39448DD-7539-1B86-B294-E027D9874AB2}"/>
                  </a:ext>
                </a:extLst>
              </p:cNvPr>
              <p:cNvSpPr txBox="1"/>
              <p:nvPr/>
            </p:nvSpPr>
            <p:spPr>
              <a:xfrm>
                <a:off x="354724" y="2456722"/>
                <a:ext cx="10832196" cy="646331"/>
              </a:xfrm>
              <a:prstGeom prst="rect">
                <a:avLst/>
              </a:prstGeom>
              <a:noFill/>
            </p:spPr>
            <p:txBody>
              <a:bodyPr wrap="none" rtlCol="0">
                <a:spAutoFit/>
              </a:bodyPr>
              <a:lstStyle/>
              <a:p>
                <a:r>
                  <a:rPr lang="en-US" dirty="0"/>
                  <a:t>We start by diagonalizing </a:t>
                </a:r>
                <a:r>
                  <a:rPr lang="en-US" b="1" dirty="0"/>
                  <a:t>M</a:t>
                </a:r>
                <a:r>
                  <a:rPr lang="en-US" dirty="0"/>
                  <a:t> and obtain                                 where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−1</m:t>
                        </m:r>
                      </m:sup>
                    </m:sSup>
                  </m:oMath>
                </a14:m>
                <a:r>
                  <a:rPr lang="en-US" dirty="0"/>
                  <a:t> </a:t>
                </a:r>
                <a:r>
                  <a:rPr lang="en-US" sz="1800" dirty="0">
                    <a:effectLst/>
                    <a:latin typeface="ACaslonPro"/>
                  </a:rPr>
                  <a:t>is the unitary matrix whose columns are the </a:t>
                </a:r>
              </a:p>
              <a:p>
                <a:r>
                  <a:rPr lang="en-US" sz="1800" dirty="0">
                    <a:effectLst/>
                    <a:latin typeface="ACaslonPro"/>
                  </a:rPr>
                  <a:t>(normalized) eigenvectors of </a:t>
                </a:r>
                <a:r>
                  <a:rPr lang="en-US" sz="1800" b="1" dirty="0">
                    <a:effectLst/>
                    <a:latin typeface="ACaslonPro"/>
                  </a:rPr>
                  <a:t>M</a:t>
                </a:r>
                <a:r>
                  <a:rPr lang="en-US" dirty="0"/>
                  <a:t>. We compute the eigenvalues </a:t>
                </a:r>
                <a:endParaRPr lang="en-US" b="1" dirty="0"/>
              </a:p>
            </p:txBody>
          </p:sp>
        </mc:Choice>
        <mc:Fallback xmlns="">
          <p:sp>
            <p:nvSpPr>
              <p:cNvPr id="11" name="TextBox 10">
                <a:extLst>
                  <a:ext uri="{FF2B5EF4-FFF2-40B4-BE49-F238E27FC236}">
                    <a16:creationId xmlns:a16="http://schemas.microsoft.com/office/drawing/2014/main" id="{839448DD-7539-1B86-B294-E027D9874AB2}"/>
                  </a:ext>
                </a:extLst>
              </p:cNvPr>
              <p:cNvSpPr txBox="1">
                <a:spLocks noRot="1" noChangeAspect="1" noMove="1" noResize="1" noEditPoints="1" noAdjustHandles="1" noChangeArrowheads="1" noChangeShapeType="1" noTextEdit="1"/>
              </p:cNvSpPr>
              <p:nvPr/>
            </p:nvSpPr>
            <p:spPr>
              <a:xfrm>
                <a:off x="354724" y="2456722"/>
                <a:ext cx="10832196" cy="646331"/>
              </a:xfrm>
              <a:prstGeom prst="rect">
                <a:avLst/>
              </a:prstGeom>
              <a:blipFill>
                <a:blip r:embed="rId2"/>
                <a:stretch>
                  <a:fillRect l="-351" t="-3846" b="-13462"/>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DF963E34-73A9-F953-CDEC-ABA4F247CFB8}"/>
              </a:ext>
            </a:extLst>
          </p:cNvPr>
          <p:cNvSpPr txBox="1">
            <a:spLocks/>
          </p:cNvSpPr>
          <p:nvPr/>
        </p:nvSpPr>
        <p:spPr>
          <a:xfrm>
            <a:off x="354723" y="1"/>
            <a:ext cx="11311889" cy="97397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Infinitesimal and finite rotation transformations</a:t>
            </a:r>
          </a:p>
        </p:txBody>
      </p:sp>
      <p:sp>
        <p:nvSpPr>
          <p:cNvPr id="4" name="TextBox 3">
            <a:extLst>
              <a:ext uri="{FF2B5EF4-FFF2-40B4-BE49-F238E27FC236}">
                <a16:creationId xmlns:a16="http://schemas.microsoft.com/office/drawing/2014/main" id="{9DE302CD-9DF9-757C-81A6-A88F37E7E265}"/>
              </a:ext>
            </a:extLst>
          </p:cNvPr>
          <p:cNvSpPr txBox="1"/>
          <p:nvPr/>
        </p:nvSpPr>
        <p:spPr>
          <a:xfrm>
            <a:off x="354724" y="987973"/>
            <a:ext cx="10777822" cy="646331"/>
          </a:xfrm>
          <a:prstGeom prst="rect">
            <a:avLst/>
          </a:prstGeom>
          <a:noFill/>
        </p:spPr>
        <p:txBody>
          <a:bodyPr wrap="none" rtlCol="0">
            <a:spAutoFit/>
          </a:bodyPr>
          <a:lstStyle/>
          <a:p>
            <a:r>
              <a:rPr lang="en-US" dirty="0"/>
              <a:t>Before moving forward, it will be a good exercise to analyze the correspondence between infinitesimal and finite </a:t>
            </a:r>
          </a:p>
          <a:p>
            <a:r>
              <a:rPr lang="en-US" dirty="0"/>
              <a:t>rotation transformations.  </a:t>
            </a:r>
          </a:p>
        </p:txBody>
      </p:sp>
      <p:pic>
        <p:nvPicPr>
          <p:cNvPr id="6" name="Picture 5" descr="A close up of a number&#10;&#10;Description automatically generated">
            <a:extLst>
              <a:ext uri="{FF2B5EF4-FFF2-40B4-BE49-F238E27FC236}">
                <a16:creationId xmlns:a16="http://schemas.microsoft.com/office/drawing/2014/main" id="{C8F18980-F790-CCCB-8960-55A64048D1CC}"/>
              </a:ext>
            </a:extLst>
          </p:cNvPr>
          <p:cNvPicPr>
            <a:picLocks noChangeAspect="1"/>
          </p:cNvPicPr>
          <p:nvPr/>
        </p:nvPicPr>
        <p:blipFill>
          <a:blip r:embed="rId3"/>
          <a:stretch>
            <a:fillRect/>
          </a:stretch>
        </p:blipFill>
        <p:spPr>
          <a:xfrm>
            <a:off x="5347564" y="1688326"/>
            <a:ext cx="2624083" cy="664653"/>
          </a:xfrm>
          <a:prstGeom prst="rect">
            <a:avLst/>
          </a:prstGeom>
        </p:spPr>
      </p:pic>
      <p:pic>
        <p:nvPicPr>
          <p:cNvPr id="8" name="Picture 7" descr="A black letter on a white background&#10;&#10;Description automatically generated">
            <a:extLst>
              <a:ext uri="{FF2B5EF4-FFF2-40B4-BE49-F238E27FC236}">
                <a16:creationId xmlns:a16="http://schemas.microsoft.com/office/drawing/2014/main" id="{DC7DB986-A149-B1E8-E254-4F34BD0ED2D8}"/>
              </a:ext>
            </a:extLst>
          </p:cNvPr>
          <p:cNvPicPr>
            <a:picLocks noChangeAspect="1"/>
          </p:cNvPicPr>
          <p:nvPr/>
        </p:nvPicPr>
        <p:blipFill>
          <a:blip r:embed="rId4"/>
          <a:stretch>
            <a:fillRect/>
          </a:stretch>
        </p:blipFill>
        <p:spPr>
          <a:xfrm>
            <a:off x="4174969" y="2456722"/>
            <a:ext cx="1568666" cy="352718"/>
          </a:xfrm>
          <a:prstGeom prst="rect">
            <a:avLst/>
          </a:prstGeom>
        </p:spPr>
      </p:pic>
      <p:sp>
        <p:nvSpPr>
          <p:cNvPr id="9" name="TextBox 8">
            <a:extLst>
              <a:ext uri="{FF2B5EF4-FFF2-40B4-BE49-F238E27FC236}">
                <a16:creationId xmlns:a16="http://schemas.microsoft.com/office/drawing/2014/main" id="{EF1601D3-8DD2-EC4A-7A3C-DCF4CD24E01E}"/>
              </a:ext>
            </a:extLst>
          </p:cNvPr>
          <p:cNvSpPr txBox="1"/>
          <p:nvPr/>
        </p:nvSpPr>
        <p:spPr>
          <a:xfrm>
            <a:off x="354724" y="1795799"/>
            <a:ext cx="4864088" cy="369332"/>
          </a:xfrm>
          <a:prstGeom prst="rect">
            <a:avLst/>
          </a:prstGeom>
          <a:noFill/>
        </p:spPr>
        <p:txBody>
          <a:bodyPr wrap="none" rtlCol="0">
            <a:spAutoFit/>
          </a:bodyPr>
          <a:lstStyle/>
          <a:p>
            <a:r>
              <a:rPr lang="en-US" dirty="0"/>
              <a:t>Our infinitesimal transformation can be written as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FF1A3C-E755-FA56-3DE4-55429C22DEE4}"/>
                  </a:ext>
                </a:extLst>
              </p:cNvPr>
              <p:cNvSpPr txBox="1"/>
              <p:nvPr/>
            </p:nvSpPr>
            <p:spPr>
              <a:xfrm>
                <a:off x="8902263" y="1791279"/>
                <a:ext cx="11212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10" name="TextBox 9">
                <a:extLst>
                  <a:ext uri="{FF2B5EF4-FFF2-40B4-BE49-F238E27FC236}">
                    <a16:creationId xmlns:a16="http://schemas.microsoft.com/office/drawing/2014/main" id="{7CFF1A3C-E755-FA56-3DE4-55429C22DEE4}"/>
                  </a:ext>
                </a:extLst>
              </p:cNvPr>
              <p:cNvSpPr txBox="1">
                <a:spLocks noRot="1" noChangeAspect="1" noMove="1" noResize="1" noEditPoints="1" noAdjustHandles="1" noChangeArrowheads="1" noChangeShapeType="1" noTextEdit="1"/>
              </p:cNvSpPr>
              <p:nvPr/>
            </p:nvSpPr>
            <p:spPr>
              <a:xfrm>
                <a:off x="8902263" y="1791279"/>
                <a:ext cx="1121204" cy="369332"/>
              </a:xfrm>
              <a:prstGeom prst="rect">
                <a:avLst/>
              </a:prstGeom>
              <a:blipFill>
                <a:blip r:embed="rId5"/>
                <a:stretch>
                  <a:fillRect b="-17241"/>
                </a:stretch>
              </a:blipFill>
            </p:spPr>
            <p:txBody>
              <a:bodyPr/>
              <a:lstStyle/>
              <a:p>
                <a:r>
                  <a:rPr lang="en-US">
                    <a:noFill/>
                  </a:rPr>
                  <a:t> </a:t>
                </a:r>
              </a:p>
            </p:txBody>
          </p:sp>
        </mc:Fallback>
      </mc:AlternateContent>
      <p:pic>
        <p:nvPicPr>
          <p:cNvPr id="13" name="Picture 12" descr="A number and mathematical symbols&#10;&#10;Description automatically generated with medium confidence">
            <a:extLst>
              <a:ext uri="{FF2B5EF4-FFF2-40B4-BE49-F238E27FC236}">
                <a16:creationId xmlns:a16="http://schemas.microsoft.com/office/drawing/2014/main" id="{E7A8CB26-C461-865E-F2F5-EF0BF0A4AD8B}"/>
              </a:ext>
            </a:extLst>
          </p:cNvPr>
          <p:cNvPicPr>
            <a:picLocks noChangeAspect="1"/>
          </p:cNvPicPr>
          <p:nvPr/>
        </p:nvPicPr>
        <p:blipFill>
          <a:blip r:embed="rId6"/>
          <a:stretch>
            <a:fillRect/>
          </a:stretch>
        </p:blipFill>
        <p:spPr>
          <a:xfrm>
            <a:off x="219680" y="3200457"/>
            <a:ext cx="5037572" cy="646330"/>
          </a:xfrm>
          <a:prstGeom prst="rect">
            <a:avLst/>
          </a:prstGeom>
        </p:spPr>
      </p:pic>
      <p:pic>
        <p:nvPicPr>
          <p:cNvPr id="15" name="Picture 14">
            <a:extLst>
              <a:ext uri="{FF2B5EF4-FFF2-40B4-BE49-F238E27FC236}">
                <a16:creationId xmlns:a16="http://schemas.microsoft.com/office/drawing/2014/main" id="{AE9DC94D-3501-DED3-F080-E7AD7F4493D1}"/>
              </a:ext>
            </a:extLst>
          </p:cNvPr>
          <p:cNvPicPr>
            <a:picLocks noChangeAspect="1"/>
          </p:cNvPicPr>
          <p:nvPr/>
        </p:nvPicPr>
        <p:blipFill>
          <a:blip r:embed="rId7"/>
          <a:stretch>
            <a:fillRect/>
          </a:stretch>
        </p:blipFill>
        <p:spPr>
          <a:xfrm>
            <a:off x="5943691" y="3351456"/>
            <a:ext cx="1431828" cy="294211"/>
          </a:xfrm>
          <a:prstGeom prst="rect">
            <a:avLst/>
          </a:prstGeom>
        </p:spPr>
      </p:pic>
      <p:sp>
        <p:nvSpPr>
          <p:cNvPr id="16" name="TextBox 15">
            <a:extLst>
              <a:ext uri="{FF2B5EF4-FFF2-40B4-BE49-F238E27FC236}">
                <a16:creationId xmlns:a16="http://schemas.microsoft.com/office/drawing/2014/main" id="{E6073914-D660-5E4E-467B-24BA5F7415B6}"/>
              </a:ext>
            </a:extLst>
          </p:cNvPr>
          <p:cNvSpPr txBox="1"/>
          <p:nvPr/>
        </p:nvSpPr>
        <p:spPr>
          <a:xfrm>
            <a:off x="420414" y="3920359"/>
            <a:ext cx="2130711" cy="369332"/>
          </a:xfrm>
          <a:prstGeom prst="rect">
            <a:avLst/>
          </a:prstGeom>
          <a:noFill/>
        </p:spPr>
        <p:txBody>
          <a:bodyPr wrap="none" rtlCol="0">
            <a:spAutoFit/>
          </a:bodyPr>
          <a:lstStyle/>
          <a:p>
            <a:r>
              <a:rPr lang="en-US" dirty="0"/>
              <a:t>The eigenvectors are</a:t>
            </a:r>
          </a:p>
        </p:txBody>
      </p:sp>
      <p:pic>
        <p:nvPicPr>
          <p:cNvPr id="18" name="Picture 17" descr="A group of mathematical equations&#10;&#10;Description automatically generated">
            <a:extLst>
              <a:ext uri="{FF2B5EF4-FFF2-40B4-BE49-F238E27FC236}">
                <a16:creationId xmlns:a16="http://schemas.microsoft.com/office/drawing/2014/main" id="{89E15055-FCEE-8C2E-243A-429D8EC04583}"/>
              </a:ext>
            </a:extLst>
          </p:cNvPr>
          <p:cNvPicPr>
            <a:picLocks noChangeAspect="1"/>
          </p:cNvPicPr>
          <p:nvPr/>
        </p:nvPicPr>
        <p:blipFill>
          <a:blip r:embed="rId8"/>
          <a:stretch>
            <a:fillRect/>
          </a:stretch>
        </p:blipFill>
        <p:spPr>
          <a:xfrm>
            <a:off x="157710" y="4398810"/>
            <a:ext cx="3938527" cy="1554217"/>
          </a:xfrm>
          <a:prstGeom prst="rect">
            <a:avLst/>
          </a:prstGeom>
        </p:spPr>
      </p:pic>
      <p:pic>
        <p:nvPicPr>
          <p:cNvPr id="20" name="Picture 19">
            <a:extLst>
              <a:ext uri="{FF2B5EF4-FFF2-40B4-BE49-F238E27FC236}">
                <a16:creationId xmlns:a16="http://schemas.microsoft.com/office/drawing/2014/main" id="{A3A4B4B6-C7F8-16E0-3459-EE364494C5EC}"/>
              </a:ext>
            </a:extLst>
          </p:cNvPr>
          <p:cNvPicPr>
            <a:picLocks noChangeAspect="1"/>
          </p:cNvPicPr>
          <p:nvPr/>
        </p:nvPicPr>
        <p:blipFill>
          <a:blip r:embed="rId9"/>
          <a:stretch>
            <a:fillRect/>
          </a:stretch>
        </p:blipFill>
        <p:spPr>
          <a:xfrm>
            <a:off x="1028076" y="6130928"/>
            <a:ext cx="804903" cy="274399"/>
          </a:xfrm>
          <a:prstGeom prst="rect">
            <a:avLst/>
          </a:prstGeom>
        </p:spPr>
      </p:pic>
      <p:sp>
        <p:nvSpPr>
          <p:cNvPr id="22" name="TextBox 21">
            <a:extLst>
              <a:ext uri="{FF2B5EF4-FFF2-40B4-BE49-F238E27FC236}">
                <a16:creationId xmlns:a16="http://schemas.microsoft.com/office/drawing/2014/main" id="{A00D3918-A034-1599-3D94-34B9D4753463}"/>
              </a:ext>
            </a:extLst>
          </p:cNvPr>
          <p:cNvSpPr txBox="1"/>
          <p:nvPr/>
        </p:nvSpPr>
        <p:spPr>
          <a:xfrm>
            <a:off x="178676" y="6085880"/>
            <a:ext cx="849400" cy="369332"/>
          </a:xfrm>
          <a:prstGeom prst="rect">
            <a:avLst/>
          </a:prstGeom>
          <a:noFill/>
        </p:spPr>
        <p:txBody>
          <a:bodyPr wrap="none" rtlCol="0">
            <a:spAutoFit/>
          </a:bodyPr>
          <a:lstStyle/>
          <a:p>
            <a:r>
              <a:rPr lang="en-US" dirty="0"/>
              <a:t>So that</a:t>
            </a:r>
          </a:p>
        </p:txBody>
      </p:sp>
      <p:pic>
        <p:nvPicPr>
          <p:cNvPr id="24" name="Picture 23" descr="A black and white math symbols&#10;&#10;Description automatically generated with medium confidence">
            <a:extLst>
              <a:ext uri="{FF2B5EF4-FFF2-40B4-BE49-F238E27FC236}">
                <a16:creationId xmlns:a16="http://schemas.microsoft.com/office/drawing/2014/main" id="{2184A430-B02D-33B5-EF45-522CFBC087ED}"/>
              </a:ext>
            </a:extLst>
          </p:cNvPr>
          <p:cNvPicPr>
            <a:picLocks noChangeAspect="1"/>
          </p:cNvPicPr>
          <p:nvPr/>
        </p:nvPicPr>
        <p:blipFill>
          <a:blip r:embed="rId10"/>
          <a:stretch>
            <a:fillRect/>
          </a:stretch>
        </p:blipFill>
        <p:spPr>
          <a:xfrm>
            <a:off x="9876558" y="3920359"/>
            <a:ext cx="1790055" cy="704596"/>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0A3EFF-F239-99DF-A156-D8C361C79199}"/>
                  </a:ext>
                </a:extLst>
              </p:cNvPr>
              <p:cNvSpPr txBox="1"/>
              <p:nvPr/>
            </p:nvSpPr>
            <p:spPr>
              <a:xfrm>
                <a:off x="5055476" y="4067503"/>
                <a:ext cx="4876591" cy="646331"/>
              </a:xfrm>
              <a:prstGeom prst="rect">
                <a:avLst/>
              </a:prstGeom>
              <a:noFill/>
            </p:spPr>
            <p:txBody>
              <a:bodyPr wrap="none" rtlCol="0">
                <a:spAutoFit/>
              </a:bodyPr>
              <a:lstStyle/>
              <a:p>
                <a:r>
                  <a:rPr lang="en-US" dirty="0"/>
                  <a:t>And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−1</m:t>
                        </m:r>
                      </m:sup>
                    </m:sSup>
                  </m:oMath>
                </a14:m>
                <a:r>
                  <a:rPr lang="en-US" dirty="0"/>
                  <a:t> matrix from the eigenvector matrix is</a:t>
                </a:r>
              </a:p>
              <a:p>
                <a:r>
                  <a:rPr lang="en-US" dirty="0"/>
                  <a:t>The </a:t>
                </a:r>
                <a:r>
                  <a:rPr lang="en-US" b="1" dirty="0"/>
                  <a:t>M’</a:t>
                </a:r>
                <a:r>
                  <a:rPr lang="en-US" dirty="0"/>
                  <a:t> matrix now reads </a:t>
                </a:r>
              </a:p>
            </p:txBody>
          </p:sp>
        </mc:Choice>
        <mc:Fallback xmlns="">
          <p:sp>
            <p:nvSpPr>
              <p:cNvPr id="25" name="TextBox 24">
                <a:extLst>
                  <a:ext uri="{FF2B5EF4-FFF2-40B4-BE49-F238E27FC236}">
                    <a16:creationId xmlns:a16="http://schemas.microsoft.com/office/drawing/2014/main" id="{730A3EFF-F239-99DF-A156-D8C361C79199}"/>
                  </a:ext>
                </a:extLst>
              </p:cNvPr>
              <p:cNvSpPr txBox="1">
                <a:spLocks noRot="1" noChangeAspect="1" noMove="1" noResize="1" noEditPoints="1" noAdjustHandles="1" noChangeArrowheads="1" noChangeShapeType="1" noTextEdit="1"/>
              </p:cNvSpPr>
              <p:nvPr/>
            </p:nvSpPr>
            <p:spPr>
              <a:xfrm>
                <a:off x="5055476" y="4067503"/>
                <a:ext cx="4876591" cy="646331"/>
              </a:xfrm>
              <a:prstGeom prst="rect">
                <a:avLst/>
              </a:prstGeom>
              <a:blipFill>
                <a:blip r:embed="rId11"/>
                <a:stretch>
                  <a:fillRect l="-779" t="-3846" r="-260"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945752-47D2-6BAD-317D-9424B353E256}"/>
                  </a:ext>
                </a:extLst>
              </p:cNvPr>
              <p:cNvSpPr txBox="1"/>
              <p:nvPr/>
            </p:nvSpPr>
            <p:spPr>
              <a:xfrm>
                <a:off x="9932067" y="4028081"/>
                <a:ext cx="480074"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−1</m:t>
                      </m:r>
                    </m:oMath>
                  </m:oMathPara>
                </a14:m>
                <a:endParaRPr lang="en-US" sz="1100" dirty="0"/>
              </a:p>
            </p:txBody>
          </p:sp>
        </mc:Choice>
        <mc:Fallback xmlns="">
          <p:sp>
            <p:nvSpPr>
              <p:cNvPr id="28" name="TextBox 27">
                <a:extLst>
                  <a:ext uri="{FF2B5EF4-FFF2-40B4-BE49-F238E27FC236}">
                    <a16:creationId xmlns:a16="http://schemas.microsoft.com/office/drawing/2014/main" id="{0F945752-47D2-6BAD-317D-9424B353E256}"/>
                  </a:ext>
                </a:extLst>
              </p:cNvPr>
              <p:cNvSpPr txBox="1">
                <a:spLocks noRot="1" noChangeAspect="1" noMove="1" noResize="1" noEditPoints="1" noAdjustHandles="1" noChangeArrowheads="1" noChangeShapeType="1" noTextEdit="1"/>
              </p:cNvSpPr>
              <p:nvPr/>
            </p:nvSpPr>
            <p:spPr>
              <a:xfrm>
                <a:off x="9932067" y="4028081"/>
                <a:ext cx="480074" cy="261610"/>
              </a:xfrm>
              <a:prstGeom prst="rect">
                <a:avLst/>
              </a:prstGeom>
              <a:blipFill>
                <a:blip r:embed="rId12"/>
                <a:stretch>
                  <a:fillRect/>
                </a:stretch>
              </a:blipFill>
            </p:spPr>
            <p:txBody>
              <a:bodyPr/>
              <a:lstStyle/>
              <a:p>
                <a:r>
                  <a:rPr lang="en-US">
                    <a:noFill/>
                  </a:rPr>
                  <a:t> </a:t>
                </a:r>
              </a:p>
            </p:txBody>
          </p:sp>
        </mc:Fallback>
      </mc:AlternateContent>
      <p:pic>
        <p:nvPicPr>
          <p:cNvPr id="30" name="Picture 29" descr="A group of numbers and symbols&#10;&#10;Description automatically generated">
            <a:extLst>
              <a:ext uri="{FF2B5EF4-FFF2-40B4-BE49-F238E27FC236}">
                <a16:creationId xmlns:a16="http://schemas.microsoft.com/office/drawing/2014/main" id="{47D13F5C-2FB8-9D1F-CEFF-E7F9854A2BB2}"/>
              </a:ext>
            </a:extLst>
          </p:cNvPr>
          <p:cNvPicPr>
            <a:picLocks noChangeAspect="1"/>
          </p:cNvPicPr>
          <p:nvPr/>
        </p:nvPicPr>
        <p:blipFill>
          <a:blip r:embed="rId13"/>
          <a:stretch>
            <a:fillRect/>
          </a:stretch>
        </p:blipFill>
        <p:spPr>
          <a:xfrm>
            <a:off x="5943691" y="4841015"/>
            <a:ext cx="4674120" cy="132464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1376243-37D1-3DD7-3725-9A4FFFCE9798}"/>
                  </a:ext>
                </a:extLst>
              </p:cNvPr>
              <p:cNvSpPr txBox="1"/>
              <p:nvPr/>
            </p:nvSpPr>
            <p:spPr>
              <a:xfrm>
                <a:off x="6198742" y="6172634"/>
                <a:ext cx="1890261" cy="5651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𝕀</m:t>
                          </m:r>
                        </m:e>
                        <m:sub>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𝑁</m:t>
                          </m:r>
                        </m:den>
                      </m:f>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𝕀</m:t>
                          </m:r>
                        </m:e>
                        <m:sub>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2" name="TextBox 1">
                <a:extLst>
                  <a:ext uri="{FF2B5EF4-FFF2-40B4-BE49-F238E27FC236}">
                    <a16:creationId xmlns:a16="http://schemas.microsoft.com/office/drawing/2014/main" id="{21376243-37D1-3DD7-3725-9A4FFFCE9798}"/>
                  </a:ext>
                </a:extLst>
              </p:cNvPr>
              <p:cNvSpPr txBox="1">
                <a:spLocks noRot="1" noChangeAspect="1" noMove="1" noResize="1" noEditPoints="1" noAdjustHandles="1" noChangeArrowheads="1" noChangeShapeType="1" noTextEdit="1"/>
              </p:cNvSpPr>
              <p:nvPr/>
            </p:nvSpPr>
            <p:spPr>
              <a:xfrm>
                <a:off x="6198742" y="6172634"/>
                <a:ext cx="1890261" cy="565155"/>
              </a:xfrm>
              <a:prstGeom prst="rect">
                <a:avLst/>
              </a:prstGeom>
              <a:blipFill>
                <a:blip r:embed="rId14"/>
                <a:stretch>
                  <a:fillRect b="-4444"/>
                </a:stretch>
              </a:blipFill>
            </p:spPr>
            <p:txBody>
              <a:bodyPr/>
              <a:lstStyle/>
              <a:p>
                <a:r>
                  <a:rPr lang="en-US">
                    <a:noFill/>
                  </a:rPr>
                  <a:t> </a:t>
                </a:r>
              </a:p>
            </p:txBody>
          </p:sp>
        </mc:Fallback>
      </mc:AlternateContent>
      <p:pic>
        <p:nvPicPr>
          <p:cNvPr id="7" name="Picture 6" descr="A white background with black and white clouds&#10;&#10;Description automatically generated">
            <a:extLst>
              <a:ext uri="{FF2B5EF4-FFF2-40B4-BE49-F238E27FC236}">
                <a16:creationId xmlns:a16="http://schemas.microsoft.com/office/drawing/2014/main" id="{538ABC15-764E-4442-E386-887B0427B56B}"/>
              </a:ext>
            </a:extLst>
          </p:cNvPr>
          <p:cNvPicPr>
            <a:picLocks noChangeAspect="1"/>
          </p:cNvPicPr>
          <p:nvPr/>
        </p:nvPicPr>
        <p:blipFill>
          <a:blip r:embed="rId15"/>
          <a:stretch>
            <a:fillRect/>
          </a:stretch>
        </p:blipFill>
        <p:spPr>
          <a:xfrm>
            <a:off x="4174969" y="3344602"/>
            <a:ext cx="163865" cy="430552"/>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98328F-BCF9-B64A-A45D-34F5B0A77F83}"/>
                  </a:ext>
                </a:extLst>
              </p:cNvPr>
              <p:cNvSpPr txBox="1"/>
              <p:nvPr/>
            </p:nvSpPr>
            <p:spPr>
              <a:xfrm>
                <a:off x="4096237" y="3344602"/>
                <a:ext cx="485192" cy="369332"/>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a:t>
                </a:r>
              </a:p>
            </p:txBody>
          </p:sp>
        </mc:Choice>
        <mc:Fallback xmlns="">
          <p:sp>
            <p:nvSpPr>
              <p:cNvPr id="12" name="TextBox 11">
                <a:extLst>
                  <a:ext uri="{FF2B5EF4-FFF2-40B4-BE49-F238E27FC236}">
                    <a16:creationId xmlns:a16="http://schemas.microsoft.com/office/drawing/2014/main" id="{8C98328F-BCF9-B64A-A45D-34F5B0A77F83}"/>
                  </a:ext>
                </a:extLst>
              </p:cNvPr>
              <p:cNvSpPr txBox="1">
                <a:spLocks noRot="1" noChangeAspect="1" noMove="1" noResize="1" noEditPoints="1" noAdjustHandles="1" noChangeArrowheads="1" noChangeShapeType="1" noTextEdit="1"/>
              </p:cNvSpPr>
              <p:nvPr/>
            </p:nvSpPr>
            <p:spPr>
              <a:xfrm>
                <a:off x="4096237" y="3344602"/>
                <a:ext cx="485192" cy="369332"/>
              </a:xfrm>
              <a:prstGeom prst="rect">
                <a:avLst/>
              </a:prstGeom>
              <a:blipFill>
                <a:blip r:embed="rId16"/>
                <a:stretch>
                  <a:fillRect l="-2564" b="-13333"/>
                </a:stretch>
              </a:blipFill>
            </p:spPr>
            <p:txBody>
              <a:bodyPr/>
              <a:lstStyle/>
              <a:p>
                <a:r>
                  <a:rPr lang="en-US">
                    <a:noFill/>
                  </a:rPr>
                  <a:t> </a:t>
                </a:r>
              </a:p>
            </p:txBody>
          </p:sp>
        </mc:Fallback>
      </mc:AlternateContent>
    </p:spTree>
    <p:extLst>
      <p:ext uri="{BB962C8B-B14F-4D97-AF65-F5344CB8AC3E}">
        <p14:creationId xmlns:p14="http://schemas.microsoft.com/office/powerpoint/2010/main" val="1813651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A1EE56B-D827-9390-8424-03B075F74797}"/>
              </a:ext>
            </a:extLst>
          </p:cNvPr>
          <p:cNvSpPr txBox="1">
            <a:spLocks/>
          </p:cNvSpPr>
          <p:nvPr/>
        </p:nvSpPr>
        <p:spPr>
          <a:xfrm>
            <a:off x="354723" y="1"/>
            <a:ext cx="11553498" cy="9984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Infinitesimal and finite rotation transformations</a:t>
            </a:r>
          </a:p>
        </p:txBody>
      </p:sp>
      <p:sp>
        <p:nvSpPr>
          <p:cNvPr id="4" name="TextBox 3">
            <a:extLst>
              <a:ext uri="{FF2B5EF4-FFF2-40B4-BE49-F238E27FC236}">
                <a16:creationId xmlns:a16="http://schemas.microsoft.com/office/drawing/2014/main" id="{FCF4D15D-5D4D-5383-CBC8-394D819659C4}"/>
              </a:ext>
            </a:extLst>
          </p:cNvPr>
          <p:cNvSpPr txBox="1"/>
          <p:nvPr/>
        </p:nvSpPr>
        <p:spPr>
          <a:xfrm>
            <a:off x="354723" y="1046120"/>
            <a:ext cx="3146311" cy="369332"/>
          </a:xfrm>
          <a:prstGeom prst="rect">
            <a:avLst/>
          </a:prstGeom>
          <a:noFill/>
        </p:spPr>
        <p:txBody>
          <a:bodyPr wrap="none" rtlCol="0">
            <a:spAutoFit/>
          </a:bodyPr>
          <a:lstStyle/>
          <a:p>
            <a:r>
              <a:rPr lang="en-US" sz="1800" dirty="0">
                <a:effectLst/>
                <a:latin typeface="ACaslonPro"/>
              </a:rPr>
              <a:t>We use the binomial expansion</a:t>
            </a:r>
            <a:endParaRPr lang="en-US" dirty="0"/>
          </a:p>
        </p:txBody>
      </p:sp>
      <p:pic>
        <p:nvPicPr>
          <p:cNvPr id="6" name="Picture 5" descr="A math equation with black text&#10;&#10;Description automatically generated with medium confidence">
            <a:extLst>
              <a:ext uri="{FF2B5EF4-FFF2-40B4-BE49-F238E27FC236}">
                <a16:creationId xmlns:a16="http://schemas.microsoft.com/office/drawing/2014/main" id="{5C476950-357D-1958-52A8-C6835BB18AA4}"/>
              </a:ext>
            </a:extLst>
          </p:cNvPr>
          <p:cNvPicPr>
            <a:picLocks noChangeAspect="1"/>
          </p:cNvPicPr>
          <p:nvPr/>
        </p:nvPicPr>
        <p:blipFill>
          <a:blip r:embed="rId2"/>
          <a:stretch>
            <a:fillRect/>
          </a:stretch>
        </p:blipFill>
        <p:spPr>
          <a:xfrm>
            <a:off x="3501034" y="951634"/>
            <a:ext cx="4305300" cy="609600"/>
          </a:xfrm>
          <a:prstGeom prst="rect">
            <a:avLst/>
          </a:prstGeom>
        </p:spPr>
      </p:pic>
      <p:pic>
        <p:nvPicPr>
          <p:cNvPr id="8" name="Picture 7" descr="A mathematical equation with black text&#10;&#10;Description automatically generated">
            <a:extLst>
              <a:ext uri="{FF2B5EF4-FFF2-40B4-BE49-F238E27FC236}">
                <a16:creationId xmlns:a16="http://schemas.microsoft.com/office/drawing/2014/main" id="{5AB1BF5F-C084-D178-831D-9EF462959DAE}"/>
              </a:ext>
            </a:extLst>
          </p:cNvPr>
          <p:cNvPicPr>
            <a:picLocks noChangeAspect="1"/>
          </p:cNvPicPr>
          <p:nvPr/>
        </p:nvPicPr>
        <p:blipFill>
          <a:blip r:embed="rId3"/>
          <a:stretch>
            <a:fillRect/>
          </a:stretch>
        </p:blipFill>
        <p:spPr>
          <a:xfrm>
            <a:off x="8472607" y="863032"/>
            <a:ext cx="1853847" cy="69820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9D1744-FFE4-7CEA-788E-58E180F3EE6C}"/>
                  </a:ext>
                </a:extLst>
              </p:cNvPr>
              <p:cNvSpPr txBox="1"/>
              <p:nvPr/>
            </p:nvSpPr>
            <p:spPr>
              <a:xfrm>
                <a:off x="354723" y="1627633"/>
                <a:ext cx="9963048" cy="378245"/>
              </a:xfrm>
              <a:prstGeom prst="rect">
                <a:avLst/>
              </a:prstGeom>
              <a:noFill/>
            </p:spPr>
            <p:txBody>
              <a:bodyPr wrap="none" rtlCol="0">
                <a:spAutoFit/>
              </a:bodyPr>
              <a:lstStyle/>
              <a:p>
                <a:r>
                  <a:rPr lang="en-US" dirty="0"/>
                  <a:t>to show that                                        is a diagonal matrix with entries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𝑒</m:t>
                        </m:r>
                      </m:e>
                      <m:sup>
                        <m:r>
                          <a:rPr lang="en-US" i="1" smtClean="0">
                            <a:latin typeface="Cambria Math" panose="02040503050406030204" pitchFamily="18" charset="0"/>
                          </a:rPr>
                          <m:t>−</m:t>
                        </m:r>
                        <m:r>
                          <a:rPr lang="en-US" i="1" smtClean="0">
                            <a:latin typeface="Cambria Math" panose="02040503050406030204" pitchFamily="18" charset="0"/>
                          </a:rPr>
                          <m:t>𝑖</m:t>
                        </m:r>
                        <m:r>
                          <a:rPr lang="en-US" i="1" smtClean="0">
                            <a:latin typeface="Cambria Math" panose="02040503050406030204" pitchFamily="18" charset="0"/>
                            <a:ea typeface="Cambria Math" panose="02040503050406030204" pitchFamily="18" charset="0"/>
                          </a:rPr>
                          <m:t>𝜑</m:t>
                        </m:r>
                      </m:sup>
                    </m:sSup>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𝑖</m:t>
                        </m:r>
                        <m:r>
                          <a:rPr lang="en-US" i="1">
                            <a:latin typeface="Cambria Math" panose="02040503050406030204" pitchFamily="18" charset="0"/>
                            <a:ea typeface="Cambria Math" panose="02040503050406030204" pitchFamily="18" charset="0"/>
                          </a:rPr>
                          <m:t>𝜑</m:t>
                        </m:r>
                      </m:sup>
                    </m:sSup>
                  </m:oMath>
                </a14:m>
                <a:r>
                  <a:rPr lang="en-US" dirty="0"/>
                  <a:t> on the diagonal. In fact,</a:t>
                </a:r>
              </a:p>
            </p:txBody>
          </p:sp>
        </mc:Choice>
        <mc:Fallback xmlns="">
          <p:sp>
            <p:nvSpPr>
              <p:cNvPr id="9" name="TextBox 8">
                <a:extLst>
                  <a:ext uri="{FF2B5EF4-FFF2-40B4-BE49-F238E27FC236}">
                    <a16:creationId xmlns:a16="http://schemas.microsoft.com/office/drawing/2014/main" id="{6B9D1744-FFE4-7CEA-788E-58E180F3EE6C}"/>
                  </a:ext>
                </a:extLst>
              </p:cNvPr>
              <p:cNvSpPr txBox="1">
                <a:spLocks noRot="1" noChangeAspect="1" noMove="1" noResize="1" noEditPoints="1" noAdjustHandles="1" noChangeArrowheads="1" noChangeShapeType="1" noTextEdit="1"/>
              </p:cNvSpPr>
              <p:nvPr/>
            </p:nvSpPr>
            <p:spPr>
              <a:xfrm>
                <a:off x="354723" y="1627633"/>
                <a:ext cx="9963048" cy="378245"/>
              </a:xfrm>
              <a:prstGeom prst="rect">
                <a:avLst/>
              </a:prstGeom>
              <a:blipFill>
                <a:blip r:embed="rId4"/>
                <a:stretch>
                  <a:fillRect l="-382" t="-3333" r="-127" b="-30000"/>
                </a:stretch>
              </a:blipFill>
            </p:spPr>
            <p:txBody>
              <a:bodyPr/>
              <a:lstStyle/>
              <a:p>
                <a:r>
                  <a:rPr lang="en-US">
                    <a:noFill/>
                  </a:rPr>
                  <a:t> </a:t>
                </a:r>
              </a:p>
            </p:txBody>
          </p:sp>
        </mc:Fallback>
      </mc:AlternateContent>
      <p:pic>
        <p:nvPicPr>
          <p:cNvPr id="11" name="Picture 10" descr="A black arrow and a black symbol&#10;&#10;Description automatically generated with medium confidence">
            <a:extLst>
              <a:ext uri="{FF2B5EF4-FFF2-40B4-BE49-F238E27FC236}">
                <a16:creationId xmlns:a16="http://schemas.microsoft.com/office/drawing/2014/main" id="{E92FBC29-FCE4-3ECD-DBF7-5444F52F6D0A}"/>
              </a:ext>
            </a:extLst>
          </p:cNvPr>
          <p:cNvPicPr>
            <a:picLocks noChangeAspect="1"/>
          </p:cNvPicPr>
          <p:nvPr/>
        </p:nvPicPr>
        <p:blipFill>
          <a:blip r:embed="rId5"/>
          <a:stretch>
            <a:fillRect/>
          </a:stretch>
        </p:blipFill>
        <p:spPr>
          <a:xfrm>
            <a:off x="1744687" y="1584679"/>
            <a:ext cx="1898431" cy="412286"/>
          </a:xfrm>
          <a:prstGeom prst="rect">
            <a:avLst/>
          </a:prstGeom>
        </p:spPr>
      </p:pic>
      <p:pic>
        <p:nvPicPr>
          <p:cNvPr id="13" name="Picture 12" descr="A math equation with numbers and symbols&#10;&#10;Description automatically generated">
            <a:extLst>
              <a:ext uri="{FF2B5EF4-FFF2-40B4-BE49-F238E27FC236}">
                <a16:creationId xmlns:a16="http://schemas.microsoft.com/office/drawing/2014/main" id="{5CE1FCAE-5CAA-15A4-25E7-A81D51F75189}"/>
              </a:ext>
            </a:extLst>
          </p:cNvPr>
          <p:cNvPicPr>
            <a:picLocks noChangeAspect="1"/>
          </p:cNvPicPr>
          <p:nvPr/>
        </p:nvPicPr>
        <p:blipFill>
          <a:blip r:embed="rId6"/>
          <a:stretch>
            <a:fillRect/>
          </a:stretch>
        </p:blipFill>
        <p:spPr>
          <a:xfrm>
            <a:off x="2331002" y="2138677"/>
            <a:ext cx="6059742" cy="776890"/>
          </a:xfrm>
          <a:prstGeom prst="rect">
            <a:avLst/>
          </a:prstGeom>
        </p:spPr>
      </p:pic>
      <p:pic>
        <p:nvPicPr>
          <p:cNvPr id="15" name="Picture 14" descr="A mathematical equation with black letters&#10;&#10;Description automatically generated with medium confidence">
            <a:extLst>
              <a:ext uri="{FF2B5EF4-FFF2-40B4-BE49-F238E27FC236}">
                <a16:creationId xmlns:a16="http://schemas.microsoft.com/office/drawing/2014/main" id="{E1BF3EC5-E6E3-A56F-BF07-CD46CEE2B033}"/>
              </a:ext>
            </a:extLst>
          </p:cNvPr>
          <p:cNvPicPr>
            <a:picLocks noChangeAspect="1"/>
          </p:cNvPicPr>
          <p:nvPr/>
        </p:nvPicPr>
        <p:blipFill>
          <a:blip r:embed="rId7"/>
          <a:stretch>
            <a:fillRect/>
          </a:stretch>
        </p:blipFill>
        <p:spPr>
          <a:xfrm>
            <a:off x="354723" y="3430199"/>
            <a:ext cx="2853500" cy="728135"/>
          </a:xfrm>
          <a:prstGeom prst="rect">
            <a:avLst/>
          </a:prstGeom>
        </p:spPr>
      </p:pic>
      <p:sp>
        <p:nvSpPr>
          <p:cNvPr id="16" name="TextBox 15">
            <a:extLst>
              <a:ext uri="{FF2B5EF4-FFF2-40B4-BE49-F238E27FC236}">
                <a16:creationId xmlns:a16="http://schemas.microsoft.com/office/drawing/2014/main" id="{77854609-3CC1-3EE1-0D73-607AE06B6411}"/>
              </a:ext>
            </a:extLst>
          </p:cNvPr>
          <p:cNvSpPr txBox="1"/>
          <p:nvPr/>
        </p:nvSpPr>
        <p:spPr>
          <a:xfrm>
            <a:off x="354723" y="2915567"/>
            <a:ext cx="2019784" cy="369332"/>
          </a:xfrm>
          <a:prstGeom prst="rect">
            <a:avLst/>
          </a:prstGeom>
          <a:noFill/>
        </p:spPr>
        <p:txBody>
          <a:bodyPr wrap="none" rtlCol="0">
            <a:spAutoFit/>
          </a:bodyPr>
          <a:lstStyle/>
          <a:p>
            <a:r>
              <a:rPr lang="en-US" dirty="0"/>
              <a:t>and the coefficient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32277C-2FFF-E6B8-ECBE-492CD99E7939}"/>
                  </a:ext>
                </a:extLst>
              </p:cNvPr>
              <p:cNvSpPr txBox="1"/>
              <p:nvPr/>
            </p:nvSpPr>
            <p:spPr>
              <a:xfrm>
                <a:off x="3607258" y="3624630"/>
                <a:ext cx="3482364" cy="369332"/>
              </a:xfrm>
              <a:prstGeom prst="rect">
                <a:avLst/>
              </a:prstGeom>
              <a:noFill/>
            </p:spPr>
            <p:txBody>
              <a:bodyPr wrap="none" rtlCol="0">
                <a:spAutoFit/>
              </a:bodyPr>
              <a:lstStyle/>
              <a:p>
                <a:r>
                  <a:rPr lang="en-US" sz="1800" dirty="0">
                    <a:effectLst/>
                    <a:latin typeface="CMR10"/>
                  </a:rPr>
                  <a:t>1     in the limit that </a:t>
                </a:r>
                <a14:m>
                  <m:oMath xmlns:m="http://schemas.openxmlformats.org/officeDocument/2006/math">
                    <m:r>
                      <a:rPr lang="en-US" sz="1800" i="1" dirty="0" smtClean="0">
                        <a:effectLst/>
                        <a:latin typeface="Cambria Math" panose="02040503050406030204" pitchFamily="18" charset="0"/>
                      </a:rPr>
                      <m:t>𝑁</m:t>
                    </m:r>
                    <m:r>
                      <a:rPr lang="en-US" sz="1800" i="1" dirty="0" smtClean="0">
                        <a:effectLst/>
                        <a:latin typeface="Cambria Math" panose="02040503050406030204" pitchFamily="18" charset="0"/>
                      </a:rPr>
                      <m:t> → ∞ </m:t>
                    </m:r>
                  </m:oMath>
                </a14:m>
                <a:r>
                  <a:rPr lang="en-US" sz="1800" dirty="0">
                    <a:effectLst/>
                    <a:latin typeface="CMR10"/>
                  </a:rPr>
                  <a:t>  and </a:t>
                </a:r>
                <a:endParaRPr lang="en-US" dirty="0"/>
              </a:p>
            </p:txBody>
          </p:sp>
        </mc:Choice>
        <mc:Fallback xmlns="">
          <p:sp>
            <p:nvSpPr>
              <p:cNvPr id="17" name="TextBox 16">
                <a:extLst>
                  <a:ext uri="{FF2B5EF4-FFF2-40B4-BE49-F238E27FC236}">
                    <a16:creationId xmlns:a16="http://schemas.microsoft.com/office/drawing/2014/main" id="{2332277C-2FFF-E6B8-ECBE-492CD99E7939}"/>
                  </a:ext>
                </a:extLst>
              </p:cNvPr>
              <p:cNvSpPr txBox="1">
                <a:spLocks noRot="1" noChangeAspect="1" noMove="1" noResize="1" noEditPoints="1" noAdjustHandles="1" noChangeArrowheads="1" noChangeShapeType="1" noTextEdit="1"/>
              </p:cNvSpPr>
              <p:nvPr/>
            </p:nvSpPr>
            <p:spPr>
              <a:xfrm>
                <a:off x="3607258" y="3624630"/>
                <a:ext cx="3482364" cy="369332"/>
              </a:xfrm>
              <a:prstGeom prst="rect">
                <a:avLst/>
              </a:prstGeom>
              <a:blipFill>
                <a:blip r:embed="rId8"/>
                <a:stretch>
                  <a:fillRect l="-181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F01BE1D-B135-1A83-AE48-7D847F8E01BF}"/>
                  </a:ext>
                </a:extLst>
              </p:cNvPr>
              <p:cNvSpPr txBox="1"/>
              <p:nvPr/>
            </p:nvSpPr>
            <p:spPr>
              <a:xfrm>
                <a:off x="3321270" y="3624630"/>
                <a:ext cx="4309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BF01BE1D-B135-1A83-AE48-7D847F8E01BF}"/>
                  </a:ext>
                </a:extLst>
              </p:cNvPr>
              <p:cNvSpPr txBox="1">
                <a:spLocks noRot="1" noChangeAspect="1" noMove="1" noResize="1" noEditPoints="1" noAdjustHandles="1" noChangeArrowheads="1" noChangeShapeType="1" noTextEdit="1"/>
              </p:cNvSpPr>
              <p:nvPr/>
            </p:nvSpPr>
            <p:spPr>
              <a:xfrm>
                <a:off x="3321270" y="3624630"/>
                <a:ext cx="430924" cy="369332"/>
              </a:xfrm>
              <a:prstGeom prst="rect">
                <a:avLst/>
              </a:prstGeom>
              <a:blipFill>
                <a:blip r:embed="rId9"/>
                <a:stretch>
                  <a:fillRect/>
                </a:stretch>
              </a:blipFill>
            </p:spPr>
            <p:txBody>
              <a:bodyPr/>
              <a:lstStyle/>
              <a:p>
                <a:r>
                  <a:rPr lang="en-US">
                    <a:noFill/>
                  </a:rPr>
                  <a:t> </a:t>
                </a:r>
              </a:p>
            </p:txBody>
          </p:sp>
        </mc:Fallback>
      </mc:AlternateContent>
      <p:pic>
        <p:nvPicPr>
          <p:cNvPr id="21" name="Picture 20" descr="A number and symbols of mathematical equations&#10;&#10;Description automatically generated with medium confidence">
            <a:extLst>
              <a:ext uri="{FF2B5EF4-FFF2-40B4-BE49-F238E27FC236}">
                <a16:creationId xmlns:a16="http://schemas.microsoft.com/office/drawing/2014/main" id="{DC1C045A-4C0F-4781-6673-ED9D49FB6982}"/>
              </a:ext>
            </a:extLst>
          </p:cNvPr>
          <p:cNvPicPr>
            <a:picLocks noChangeAspect="1"/>
          </p:cNvPicPr>
          <p:nvPr/>
        </p:nvPicPr>
        <p:blipFill>
          <a:blip r:embed="rId10"/>
          <a:stretch>
            <a:fillRect/>
          </a:stretch>
        </p:blipFill>
        <p:spPr>
          <a:xfrm>
            <a:off x="7089622" y="3389390"/>
            <a:ext cx="4038515" cy="827403"/>
          </a:xfrm>
          <a:prstGeom prst="rect">
            <a:avLst/>
          </a:prstGeom>
        </p:spPr>
      </p:pic>
      <p:pic>
        <p:nvPicPr>
          <p:cNvPr id="23" name="Picture 22" descr="A black and white math equation&#10;&#10;Description automatically generated">
            <a:extLst>
              <a:ext uri="{FF2B5EF4-FFF2-40B4-BE49-F238E27FC236}">
                <a16:creationId xmlns:a16="http://schemas.microsoft.com/office/drawing/2014/main" id="{94EBDD63-647D-4254-BAF6-09CE59B58239}"/>
              </a:ext>
            </a:extLst>
          </p:cNvPr>
          <p:cNvPicPr>
            <a:picLocks noChangeAspect="1"/>
          </p:cNvPicPr>
          <p:nvPr/>
        </p:nvPicPr>
        <p:blipFill>
          <a:blip r:embed="rId11"/>
          <a:stretch>
            <a:fillRect/>
          </a:stretch>
        </p:blipFill>
        <p:spPr>
          <a:xfrm>
            <a:off x="1488992" y="4362018"/>
            <a:ext cx="2853500" cy="718507"/>
          </a:xfrm>
          <a:prstGeom prst="rect">
            <a:avLst/>
          </a:prstGeom>
        </p:spPr>
      </p:pic>
      <p:sp>
        <p:nvSpPr>
          <p:cNvPr id="24" name="TextBox 23">
            <a:extLst>
              <a:ext uri="{FF2B5EF4-FFF2-40B4-BE49-F238E27FC236}">
                <a16:creationId xmlns:a16="http://schemas.microsoft.com/office/drawing/2014/main" id="{DF5BC382-F60E-1FB8-8388-94877845A2A2}"/>
              </a:ext>
            </a:extLst>
          </p:cNvPr>
          <p:cNvSpPr txBox="1"/>
          <p:nvPr/>
        </p:nvSpPr>
        <p:spPr>
          <a:xfrm>
            <a:off x="354723" y="4534040"/>
            <a:ext cx="1104661" cy="369332"/>
          </a:xfrm>
          <a:prstGeom prst="rect">
            <a:avLst/>
          </a:prstGeom>
          <a:noFill/>
        </p:spPr>
        <p:txBody>
          <a:bodyPr wrap="none" rtlCol="0">
            <a:spAutoFit/>
          </a:bodyPr>
          <a:lstStyle/>
          <a:p>
            <a:r>
              <a:rPr lang="en-US" dirty="0"/>
              <a:t>Therefore</a:t>
            </a:r>
          </a:p>
        </p:txBody>
      </p:sp>
      <p:pic>
        <p:nvPicPr>
          <p:cNvPr id="26" name="Picture 25" descr="A math equations and formulas&#10;&#10;Description automatically generated with medium confidence">
            <a:extLst>
              <a:ext uri="{FF2B5EF4-FFF2-40B4-BE49-F238E27FC236}">
                <a16:creationId xmlns:a16="http://schemas.microsoft.com/office/drawing/2014/main" id="{C7654EB0-BEBA-FE8E-D4F0-ABC197B8E3AC}"/>
              </a:ext>
            </a:extLst>
          </p:cNvPr>
          <p:cNvPicPr>
            <a:picLocks noChangeAspect="1"/>
          </p:cNvPicPr>
          <p:nvPr/>
        </p:nvPicPr>
        <p:blipFill>
          <a:blip r:embed="rId12"/>
          <a:stretch>
            <a:fillRect/>
          </a:stretch>
        </p:blipFill>
        <p:spPr>
          <a:xfrm>
            <a:off x="5949236" y="4952060"/>
            <a:ext cx="5046742" cy="1688501"/>
          </a:xfrm>
          <a:prstGeom prst="rect">
            <a:avLst/>
          </a:prstGeom>
        </p:spPr>
      </p:pic>
      <p:sp>
        <p:nvSpPr>
          <p:cNvPr id="28" name="TextBox 27">
            <a:extLst>
              <a:ext uri="{FF2B5EF4-FFF2-40B4-BE49-F238E27FC236}">
                <a16:creationId xmlns:a16="http://schemas.microsoft.com/office/drawing/2014/main" id="{26A6905F-9012-281C-0675-BCAA1B9CB53F}"/>
              </a:ext>
            </a:extLst>
          </p:cNvPr>
          <p:cNvSpPr txBox="1"/>
          <p:nvPr/>
        </p:nvSpPr>
        <p:spPr>
          <a:xfrm>
            <a:off x="5987891" y="4439625"/>
            <a:ext cx="4419480" cy="369332"/>
          </a:xfrm>
          <a:prstGeom prst="rect">
            <a:avLst/>
          </a:prstGeom>
          <a:noFill/>
        </p:spPr>
        <p:txBody>
          <a:bodyPr wrap="none" rtlCol="0">
            <a:spAutoFit/>
          </a:bodyPr>
          <a:lstStyle/>
          <a:p>
            <a:r>
              <a:rPr lang="en-US" dirty="0"/>
              <a:t>Having all the ingredients, we transform back</a:t>
            </a:r>
          </a:p>
        </p:txBody>
      </p:sp>
    </p:spTree>
    <p:extLst>
      <p:ext uri="{BB962C8B-B14F-4D97-AF65-F5344CB8AC3E}">
        <p14:creationId xmlns:p14="http://schemas.microsoft.com/office/powerpoint/2010/main" val="972915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5F49C05-6D8B-B465-079B-F3268D1C635A}"/>
                  </a:ext>
                </a:extLst>
              </p:cNvPr>
              <p:cNvSpPr txBox="1"/>
              <p:nvPr/>
            </p:nvSpPr>
            <p:spPr>
              <a:xfrm>
                <a:off x="319251" y="1957497"/>
                <a:ext cx="8434488" cy="369332"/>
              </a:xfrm>
              <a:prstGeom prst="rect">
                <a:avLst/>
              </a:prstGeom>
              <a:noFill/>
            </p:spPr>
            <p:txBody>
              <a:bodyPr wrap="none" rtlCol="0">
                <a:spAutoFit/>
              </a:bodyPr>
              <a:lstStyle/>
              <a:p>
                <a:r>
                  <a:rPr lang="en-US" sz="1800" dirty="0">
                    <a:effectLst/>
                    <a:latin typeface="ACaslonPro"/>
                  </a:rPr>
                  <a:t>can be generalized in the obvious way to a rotation about an axis along the unit vector </a:t>
                </a:r>
                <a14:m>
                  <m:oMath xmlns:m="http://schemas.openxmlformats.org/officeDocument/2006/math">
                    <m:r>
                      <a:rPr lang="en-US" sz="1800" b="1" i="1" dirty="0" smtClean="0">
                        <a:effectLst/>
                        <a:latin typeface="Cambria Math" panose="02040503050406030204" pitchFamily="18" charset="0"/>
                      </a:rPr>
                      <m:t>𝒏</m:t>
                    </m:r>
                  </m:oMath>
                </a14:m>
                <a:endParaRPr lang="en-US" b="1" dirty="0"/>
              </a:p>
            </p:txBody>
          </p:sp>
        </mc:Choice>
        <mc:Fallback xmlns="">
          <p:sp>
            <p:nvSpPr>
              <p:cNvPr id="3" name="TextBox 2">
                <a:extLst>
                  <a:ext uri="{FF2B5EF4-FFF2-40B4-BE49-F238E27FC236}">
                    <a16:creationId xmlns:a16="http://schemas.microsoft.com/office/drawing/2014/main" id="{55F49C05-6D8B-B465-079B-F3268D1C635A}"/>
                  </a:ext>
                </a:extLst>
              </p:cNvPr>
              <p:cNvSpPr txBox="1">
                <a:spLocks noRot="1" noChangeAspect="1" noMove="1" noResize="1" noEditPoints="1" noAdjustHandles="1" noChangeArrowheads="1" noChangeShapeType="1" noTextEdit="1"/>
              </p:cNvSpPr>
              <p:nvPr/>
            </p:nvSpPr>
            <p:spPr>
              <a:xfrm>
                <a:off x="319251" y="1957497"/>
                <a:ext cx="8434488" cy="369332"/>
              </a:xfrm>
              <a:prstGeom prst="rect">
                <a:avLst/>
              </a:prstGeom>
              <a:blipFill>
                <a:blip r:embed="rId2"/>
                <a:stretch>
                  <a:fillRect l="-450" t="-6667" b="-26667"/>
                </a:stretch>
              </a:blipFill>
            </p:spPr>
            <p:txBody>
              <a:bodyPr/>
              <a:lstStyle/>
              <a:p>
                <a:r>
                  <a:rPr lang="en-US">
                    <a:noFill/>
                  </a:rPr>
                  <a:t> </a:t>
                </a:r>
              </a:p>
            </p:txBody>
          </p:sp>
        </mc:Fallback>
      </mc:AlternateContent>
      <p:pic>
        <p:nvPicPr>
          <p:cNvPr id="4" name="Picture 3" descr="A black text with black text&#10;&#10;Description automatically generated with medium confidence">
            <a:extLst>
              <a:ext uri="{FF2B5EF4-FFF2-40B4-BE49-F238E27FC236}">
                <a16:creationId xmlns:a16="http://schemas.microsoft.com/office/drawing/2014/main" id="{D40D005F-932E-6496-355E-918791AC36CC}"/>
              </a:ext>
            </a:extLst>
          </p:cNvPr>
          <p:cNvPicPr>
            <a:picLocks noChangeAspect="1"/>
          </p:cNvPicPr>
          <p:nvPr/>
        </p:nvPicPr>
        <p:blipFill>
          <a:blip r:embed="rId3"/>
          <a:stretch>
            <a:fillRect/>
          </a:stretch>
        </p:blipFill>
        <p:spPr>
          <a:xfrm>
            <a:off x="3928679" y="1059192"/>
            <a:ext cx="3029169" cy="898305"/>
          </a:xfrm>
          <a:prstGeom prst="rect">
            <a:avLst/>
          </a:prstGeom>
        </p:spPr>
      </p:pic>
      <p:sp>
        <p:nvSpPr>
          <p:cNvPr id="5" name="Title 1">
            <a:extLst>
              <a:ext uri="{FF2B5EF4-FFF2-40B4-BE49-F238E27FC236}">
                <a16:creationId xmlns:a16="http://schemas.microsoft.com/office/drawing/2014/main" id="{3B6D77BA-E642-3C9C-E137-9ED34AA684EF}"/>
              </a:ext>
            </a:extLst>
          </p:cNvPr>
          <p:cNvSpPr txBox="1">
            <a:spLocks/>
          </p:cNvSpPr>
          <p:nvPr/>
        </p:nvSpPr>
        <p:spPr>
          <a:xfrm>
            <a:off x="319251" y="105104"/>
            <a:ext cx="11553498" cy="9984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Rotations in 3Dim</a:t>
            </a:r>
          </a:p>
        </p:txBody>
      </p:sp>
      <p:sp>
        <p:nvSpPr>
          <p:cNvPr id="7" name="TextBox 6">
            <a:extLst>
              <a:ext uri="{FF2B5EF4-FFF2-40B4-BE49-F238E27FC236}">
                <a16:creationId xmlns:a16="http://schemas.microsoft.com/office/drawing/2014/main" id="{8FCF73E2-D5B1-7033-1B35-43361CFFAD3A}"/>
              </a:ext>
            </a:extLst>
          </p:cNvPr>
          <p:cNvSpPr txBox="1"/>
          <p:nvPr/>
        </p:nvSpPr>
        <p:spPr>
          <a:xfrm>
            <a:off x="319251" y="3792504"/>
            <a:ext cx="11431315" cy="923330"/>
          </a:xfrm>
          <a:prstGeom prst="rect">
            <a:avLst/>
          </a:prstGeom>
          <a:noFill/>
        </p:spPr>
        <p:txBody>
          <a:bodyPr wrap="square">
            <a:spAutoFit/>
          </a:bodyPr>
          <a:lstStyle/>
          <a:p>
            <a:r>
              <a:rPr lang="en-US" sz="1800" dirty="0">
                <a:effectLst/>
                <a:latin typeface="ACaslonPro"/>
              </a:rPr>
              <a:t>Just as linear momentum is the generator of translations, angular momentum is the </a:t>
            </a:r>
            <a:r>
              <a:rPr lang="en-US" sz="1800" b="1" dirty="0">
                <a:effectLst/>
                <a:latin typeface="ACaslonPro"/>
              </a:rPr>
              <a:t>generator of rotations. </a:t>
            </a:r>
            <a:r>
              <a:rPr lang="en-US" sz="1800" dirty="0">
                <a:effectLst/>
                <a:latin typeface="ACaslonPro"/>
              </a:rPr>
              <a:t>Any operator (with three components) that transforms the same way as the position operator under rotations is called a </a:t>
            </a:r>
            <a:r>
              <a:rPr lang="en-US" sz="1800" b="1" dirty="0">
                <a:effectLst/>
                <a:latin typeface="ACaslonPro"/>
              </a:rPr>
              <a:t>vector operator</a:t>
            </a:r>
            <a:r>
              <a:rPr lang="en-US" sz="1800" dirty="0">
                <a:effectLst/>
                <a:latin typeface="ACaslonPro"/>
              </a:rPr>
              <a:t>. By “transforms the same way” we mean that </a:t>
            </a:r>
            <a:endParaRPr lang="en-US" dirty="0"/>
          </a:p>
        </p:txBody>
      </p:sp>
      <p:pic>
        <p:nvPicPr>
          <p:cNvPr id="9" name="Picture 8" descr="A mathematical equation with black text&#10;&#10;Description automatically generated">
            <a:extLst>
              <a:ext uri="{FF2B5EF4-FFF2-40B4-BE49-F238E27FC236}">
                <a16:creationId xmlns:a16="http://schemas.microsoft.com/office/drawing/2014/main" id="{2169FD25-D1EF-6C8D-8AF5-D073D003B583}"/>
              </a:ext>
            </a:extLst>
          </p:cNvPr>
          <p:cNvPicPr>
            <a:picLocks noChangeAspect="1"/>
          </p:cNvPicPr>
          <p:nvPr/>
        </p:nvPicPr>
        <p:blipFill>
          <a:blip r:embed="rId4"/>
          <a:stretch>
            <a:fillRect/>
          </a:stretch>
        </p:blipFill>
        <p:spPr>
          <a:xfrm>
            <a:off x="4099691" y="2472529"/>
            <a:ext cx="3646433" cy="1174275"/>
          </a:xfrm>
          <a:prstGeom prst="rect">
            <a:avLst/>
          </a:prstGeom>
        </p:spPr>
      </p:pic>
      <p:pic>
        <p:nvPicPr>
          <p:cNvPr id="11" name="Picture 10">
            <a:extLst>
              <a:ext uri="{FF2B5EF4-FFF2-40B4-BE49-F238E27FC236}">
                <a16:creationId xmlns:a16="http://schemas.microsoft.com/office/drawing/2014/main" id="{9760DF48-AF3D-3AFC-CACA-2EB59ACA588D}"/>
              </a:ext>
            </a:extLst>
          </p:cNvPr>
          <p:cNvPicPr>
            <a:picLocks noChangeAspect="1"/>
          </p:cNvPicPr>
          <p:nvPr/>
        </p:nvPicPr>
        <p:blipFill>
          <a:blip r:embed="rId5"/>
          <a:stretch>
            <a:fillRect/>
          </a:stretch>
        </p:blipFill>
        <p:spPr>
          <a:xfrm>
            <a:off x="4875705" y="4646713"/>
            <a:ext cx="1418654" cy="48838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2EF9002-6889-4DFE-6C9F-AD7058E6E0AE}"/>
                  </a:ext>
                </a:extLst>
              </p:cNvPr>
              <p:cNvSpPr txBox="1"/>
              <p:nvPr/>
            </p:nvSpPr>
            <p:spPr>
              <a:xfrm>
                <a:off x="319251" y="5423337"/>
                <a:ext cx="4196213" cy="369332"/>
              </a:xfrm>
              <a:prstGeom prst="rect">
                <a:avLst/>
              </a:prstGeom>
              <a:noFill/>
            </p:spPr>
            <p:txBody>
              <a:bodyPr wrap="none" rtlCol="0">
                <a:spAutoFit/>
              </a:bodyPr>
              <a:lstStyle/>
              <a:p>
                <a:r>
                  <a:rPr lang="en-US" sz="1800" dirty="0">
                    <a:effectLst/>
                    <a:latin typeface="ACaslonPro"/>
                  </a:rPr>
                  <a:t>Where </a:t>
                </a:r>
                <a14:m>
                  <m:oMath xmlns:m="http://schemas.openxmlformats.org/officeDocument/2006/math">
                    <m:r>
                      <a:rPr lang="en-US" sz="1800" i="1" dirty="0" smtClean="0">
                        <a:effectLst/>
                        <a:latin typeface="Cambria Math" panose="02040503050406030204" pitchFamily="18" charset="0"/>
                      </a:rPr>
                      <m:t>𝐷</m:t>
                    </m:r>
                  </m:oMath>
                </a14:m>
                <a:r>
                  <a:rPr lang="en-US" sz="1800" dirty="0">
                    <a:effectLst/>
                    <a:latin typeface="ACaslonPro"/>
                  </a:rPr>
                  <a:t> is the same matrix as appears in  </a:t>
                </a:r>
                <a:endParaRPr lang="en-US" dirty="0"/>
              </a:p>
            </p:txBody>
          </p:sp>
        </mc:Choice>
        <mc:Fallback xmlns="">
          <p:sp>
            <p:nvSpPr>
              <p:cNvPr id="12" name="TextBox 11">
                <a:extLst>
                  <a:ext uri="{FF2B5EF4-FFF2-40B4-BE49-F238E27FC236}">
                    <a16:creationId xmlns:a16="http://schemas.microsoft.com/office/drawing/2014/main" id="{32EF9002-6889-4DFE-6C9F-AD7058E6E0AE}"/>
                  </a:ext>
                </a:extLst>
              </p:cNvPr>
              <p:cNvSpPr txBox="1">
                <a:spLocks noRot="1" noChangeAspect="1" noMove="1" noResize="1" noEditPoints="1" noAdjustHandles="1" noChangeArrowheads="1" noChangeShapeType="1" noTextEdit="1"/>
              </p:cNvSpPr>
              <p:nvPr/>
            </p:nvSpPr>
            <p:spPr>
              <a:xfrm>
                <a:off x="319251" y="5423337"/>
                <a:ext cx="4196213" cy="369332"/>
              </a:xfrm>
              <a:prstGeom prst="rect">
                <a:avLst/>
              </a:prstGeom>
              <a:blipFill>
                <a:blip r:embed="rId6"/>
                <a:stretch>
                  <a:fillRect l="-904" t="-10000" r="-301" b="-2333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7980C18-D0AB-62FA-4404-4AE0751F2B76}"/>
              </a:ext>
            </a:extLst>
          </p:cNvPr>
          <p:cNvPicPr>
            <a:picLocks noChangeAspect="1"/>
          </p:cNvPicPr>
          <p:nvPr/>
        </p:nvPicPr>
        <p:blipFill>
          <a:blip r:embed="rId7"/>
          <a:stretch>
            <a:fillRect/>
          </a:stretch>
        </p:blipFill>
        <p:spPr>
          <a:xfrm>
            <a:off x="4340763" y="5423337"/>
            <a:ext cx="1069883" cy="356627"/>
          </a:xfrm>
          <a:prstGeom prst="rect">
            <a:avLst/>
          </a:prstGeom>
        </p:spPr>
      </p:pic>
      <p:pic>
        <p:nvPicPr>
          <p:cNvPr id="16" name="Picture 15" descr="A close-up of a number&#10;&#10;Description automatically generated">
            <a:extLst>
              <a:ext uri="{FF2B5EF4-FFF2-40B4-BE49-F238E27FC236}">
                <a16:creationId xmlns:a16="http://schemas.microsoft.com/office/drawing/2014/main" id="{1DC6D363-3CB2-C36E-6C19-17B4D5026933}"/>
              </a:ext>
            </a:extLst>
          </p:cNvPr>
          <p:cNvPicPr>
            <a:picLocks noChangeAspect="1"/>
          </p:cNvPicPr>
          <p:nvPr/>
        </p:nvPicPr>
        <p:blipFill>
          <a:blip r:embed="rId8"/>
          <a:stretch>
            <a:fillRect/>
          </a:stretch>
        </p:blipFill>
        <p:spPr>
          <a:xfrm>
            <a:off x="7134843" y="5422973"/>
            <a:ext cx="4675518" cy="1160590"/>
          </a:xfrm>
          <a:prstGeom prst="rect">
            <a:avLst/>
          </a:prstGeom>
        </p:spPr>
      </p:pic>
      <p:sp>
        <p:nvSpPr>
          <p:cNvPr id="17" name="TextBox 16">
            <a:extLst>
              <a:ext uri="{FF2B5EF4-FFF2-40B4-BE49-F238E27FC236}">
                <a16:creationId xmlns:a16="http://schemas.microsoft.com/office/drawing/2014/main" id="{FDD831FF-D8A1-D430-E4E8-19792A241500}"/>
              </a:ext>
            </a:extLst>
          </p:cNvPr>
          <p:cNvSpPr txBox="1"/>
          <p:nvPr/>
        </p:nvSpPr>
        <p:spPr>
          <a:xfrm>
            <a:off x="7194639" y="4950436"/>
            <a:ext cx="4555927" cy="369332"/>
          </a:xfrm>
          <a:prstGeom prst="rect">
            <a:avLst/>
          </a:prstGeom>
          <a:noFill/>
        </p:spPr>
        <p:txBody>
          <a:bodyPr wrap="none" rtlCol="0">
            <a:spAutoFit/>
          </a:bodyPr>
          <a:lstStyle/>
          <a:p>
            <a:r>
              <a:rPr lang="en-US" sz="1800" dirty="0">
                <a:effectLst/>
                <a:latin typeface="ACaslonPro"/>
              </a:rPr>
              <a:t>For a rotation about the </a:t>
            </a:r>
            <a:r>
              <a:rPr lang="en-US" sz="1800" i="1" dirty="0">
                <a:effectLst/>
                <a:latin typeface="ACaslonPro"/>
              </a:rPr>
              <a:t>z </a:t>
            </a:r>
            <a:r>
              <a:rPr lang="en-US" sz="1800" dirty="0">
                <a:effectLst/>
                <a:latin typeface="ACaslonPro"/>
              </a:rPr>
              <a:t>axis, we would have </a:t>
            </a:r>
            <a:endParaRPr lang="en-US" dirty="0"/>
          </a:p>
        </p:txBody>
      </p:sp>
    </p:spTree>
    <p:extLst>
      <p:ext uri="{BB962C8B-B14F-4D97-AF65-F5344CB8AC3E}">
        <p14:creationId xmlns:p14="http://schemas.microsoft.com/office/powerpoint/2010/main" val="97937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44FA75C-B2DD-4BDB-7C96-1F0E1A0B9D3E}"/>
              </a:ext>
            </a:extLst>
          </p:cNvPr>
          <p:cNvSpPr txBox="1">
            <a:spLocks/>
          </p:cNvSpPr>
          <p:nvPr/>
        </p:nvSpPr>
        <p:spPr>
          <a:xfrm>
            <a:off x="319251" y="105104"/>
            <a:ext cx="11553498" cy="9984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Rotations in 3Dim and Angular Momentum</a:t>
            </a:r>
          </a:p>
        </p:txBody>
      </p:sp>
      <p:sp>
        <p:nvSpPr>
          <p:cNvPr id="5" name="TextBox 4">
            <a:extLst>
              <a:ext uri="{FF2B5EF4-FFF2-40B4-BE49-F238E27FC236}">
                <a16:creationId xmlns:a16="http://schemas.microsoft.com/office/drawing/2014/main" id="{A42807A0-4997-F19D-36D7-269D1A88D763}"/>
              </a:ext>
            </a:extLst>
          </p:cNvPr>
          <p:cNvSpPr txBox="1"/>
          <p:nvPr/>
        </p:nvSpPr>
        <p:spPr>
          <a:xfrm>
            <a:off x="319251" y="2435038"/>
            <a:ext cx="7962901" cy="369332"/>
          </a:xfrm>
          <a:prstGeom prst="rect">
            <a:avLst/>
          </a:prstGeom>
          <a:noFill/>
        </p:spPr>
        <p:txBody>
          <a:bodyPr wrap="square">
            <a:spAutoFit/>
          </a:bodyPr>
          <a:lstStyle/>
          <a:p>
            <a:r>
              <a:rPr lang="en-US" sz="1800" dirty="0">
                <a:effectLst/>
                <a:latin typeface="ACaslonPro"/>
              </a:rPr>
              <a:t>This transformation rule follows from the commutation relations </a:t>
            </a:r>
            <a:endParaRPr lang="en-US" dirty="0"/>
          </a:p>
        </p:txBody>
      </p:sp>
      <p:pic>
        <p:nvPicPr>
          <p:cNvPr id="6" name="Picture 5" descr="A close-up of a number&#10;&#10;Description automatically generated">
            <a:extLst>
              <a:ext uri="{FF2B5EF4-FFF2-40B4-BE49-F238E27FC236}">
                <a16:creationId xmlns:a16="http://schemas.microsoft.com/office/drawing/2014/main" id="{112FA0D3-123A-4C76-2E19-C0FB7113C1F7}"/>
              </a:ext>
            </a:extLst>
          </p:cNvPr>
          <p:cNvPicPr>
            <a:picLocks noChangeAspect="1"/>
          </p:cNvPicPr>
          <p:nvPr/>
        </p:nvPicPr>
        <p:blipFill>
          <a:blip r:embed="rId2"/>
          <a:stretch>
            <a:fillRect/>
          </a:stretch>
        </p:blipFill>
        <p:spPr>
          <a:xfrm>
            <a:off x="2768162" y="1013370"/>
            <a:ext cx="4675518" cy="1160590"/>
          </a:xfrm>
          <a:prstGeom prst="rect">
            <a:avLst/>
          </a:prstGeom>
        </p:spPr>
      </p:pic>
      <p:pic>
        <p:nvPicPr>
          <p:cNvPr id="8" name="Picture 7" descr="A black rectangular object with text&#10;&#10;Description automatically generated with medium confidence">
            <a:extLst>
              <a:ext uri="{FF2B5EF4-FFF2-40B4-BE49-F238E27FC236}">
                <a16:creationId xmlns:a16="http://schemas.microsoft.com/office/drawing/2014/main" id="{6EAD61FB-C7F7-0A62-0D86-8DBB2BFF43F5}"/>
              </a:ext>
            </a:extLst>
          </p:cNvPr>
          <p:cNvPicPr>
            <a:picLocks noChangeAspect="1"/>
          </p:cNvPicPr>
          <p:nvPr/>
        </p:nvPicPr>
        <p:blipFill>
          <a:blip r:embed="rId3"/>
          <a:stretch>
            <a:fillRect/>
          </a:stretch>
        </p:blipFill>
        <p:spPr>
          <a:xfrm>
            <a:off x="4056773" y="2923189"/>
            <a:ext cx="3140243" cy="10116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70BC3A-F15F-0893-C3C8-6A7FCBA5B3E0}"/>
                  </a:ext>
                </a:extLst>
              </p:cNvPr>
              <p:cNvSpPr txBox="1"/>
              <p:nvPr/>
            </p:nvSpPr>
            <p:spPr>
              <a:xfrm>
                <a:off x="319251" y="4053630"/>
                <a:ext cx="11400878" cy="376770"/>
              </a:xfrm>
              <a:prstGeom prst="rect">
                <a:avLst/>
              </a:prstGeom>
              <a:noFill/>
            </p:spPr>
            <p:txBody>
              <a:bodyPr wrap="none" rtlCol="0">
                <a:spAutoFit/>
              </a:bodyPr>
              <a:lstStyle/>
              <a:p>
                <a:r>
                  <a:rPr lang="en-US" dirty="0">
                    <a:latin typeface="ACaslonPro"/>
                  </a:rPr>
                  <a:t>w</a:t>
                </a:r>
                <a:r>
                  <a:rPr lang="en-US" sz="1800" dirty="0">
                    <a:effectLst/>
                    <a:latin typeface="ACaslonPro"/>
                  </a:rPr>
                  <a:t>hich we may take as the </a:t>
                </a:r>
                <a:r>
                  <a:rPr lang="en-US" sz="1800" i="1" dirty="0">
                    <a:effectLst/>
                    <a:latin typeface="ACaslonPro"/>
                  </a:rPr>
                  <a:t>definition </a:t>
                </a:r>
                <a:r>
                  <a:rPr lang="en-US" sz="1800" dirty="0">
                    <a:effectLst/>
                    <a:latin typeface="ACaslonPro"/>
                  </a:rPr>
                  <a:t>of a vector operator. So far, we have encountered three such operators </a:t>
                </a:r>
                <a14:m>
                  <m:oMath xmlns:m="http://schemas.openxmlformats.org/officeDocument/2006/math">
                    <m:acc>
                      <m:accPr>
                        <m:chr m:val="̂"/>
                        <m:ctrlPr>
                          <a:rPr lang="en-US" sz="1800" i="1" smtClean="0">
                            <a:effectLst/>
                            <a:latin typeface="Cambria Math" panose="02040503050406030204" pitchFamily="18" charset="0"/>
                          </a:rPr>
                        </m:ctrlPr>
                      </m:accPr>
                      <m:e>
                        <m:r>
                          <a:rPr lang="en-US" sz="1800" b="1" i="1" smtClean="0">
                            <a:effectLst/>
                            <a:latin typeface="Cambria Math" panose="02040503050406030204" pitchFamily="18" charset="0"/>
                          </a:rPr>
                          <m:t>𝒓</m:t>
                        </m:r>
                      </m:e>
                    </m:acc>
                  </m:oMath>
                </a14:m>
                <a:r>
                  <a:rPr lang="en-US" sz="1800" dirty="0">
                    <a:effectLst/>
                    <a:latin typeface="ACaslonPro"/>
                  </a:rPr>
                  <a:t> , </a:t>
                </a:r>
                <a14:m>
                  <m:oMath xmlns:m="http://schemas.openxmlformats.org/officeDocument/2006/math">
                    <m:acc>
                      <m:accPr>
                        <m:chr m:val="̂"/>
                        <m:ctrlPr>
                          <a:rPr lang="en-US" i="1">
                            <a:latin typeface="Cambria Math" panose="02040503050406030204" pitchFamily="18" charset="0"/>
                          </a:rPr>
                        </m:ctrlPr>
                      </m:accPr>
                      <m:e>
                        <m:r>
                          <a:rPr lang="en-US" b="1" i="1" smtClean="0">
                            <a:latin typeface="Cambria Math" panose="02040503050406030204" pitchFamily="18" charset="0"/>
                          </a:rPr>
                          <m:t>𝒑</m:t>
                        </m:r>
                      </m:e>
                    </m:acc>
                  </m:oMath>
                </a14:m>
                <a:r>
                  <a:rPr lang="en-US" sz="1800" dirty="0">
                    <a:effectLst/>
                    <a:latin typeface="ACaslonPro"/>
                  </a:rPr>
                  <a:t> , and </a:t>
                </a:r>
                <a14:m>
                  <m:oMath xmlns:m="http://schemas.openxmlformats.org/officeDocument/2006/math">
                    <m:acc>
                      <m:accPr>
                        <m:chr m:val="̂"/>
                        <m:ctrlPr>
                          <a:rPr lang="en-US" i="1">
                            <a:latin typeface="Cambria Math" panose="02040503050406030204" pitchFamily="18" charset="0"/>
                          </a:rPr>
                        </m:ctrlPr>
                      </m:accPr>
                      <m:e>
                        <m:r>
                          <a:rPr lang="en-US" b="1" i="1" smtClean="0">
                            <a:latin typeface="Cambria Math" panose="02040503050406030204" pitchFamily="18" charset="0"/>
                          </a:rPr>
                          <m:t>𝑳</m:t>
                        </m:r>
                      </m:e>
                    </m:acc>
                  </m:oMath>
                </a14:m>
                <a:r>
                  <a:rPr lang="en-US" sz="1800" dirty="0">
                    <a:effectLst/>
                    <a:latin typeface="ACaslonPro"/>
                  </a:rPr>
                  <a:t> </a:t>
                </a:r>
                <a:endParaRPr lang="en-US" dirty="0"/>
              </a:p>
            </p:txBody>
          </p:sp>
        </mc:Choice>
        <mc:Fallback xmlns="">
          <p:sp>
            <p:nvSpPr>
              <p:cNvPr id="9" name="TextBox 8">
                <a:extLst>
                  <a:ext uri="{FF2B5EF4-FFF2-40B4-BE49-F238E27FC236}">
                    <a16:creationId xmlns:a16="http://schemas.microsoft.com/office/drawing/2014/main" id="{ED70BC3A-F15F-0893-C3C8-6A7FCBA5B3E0}"/>
                  </a:ext>
                </a:extLst>
              </p:cNvPr>
              <p:cNvSpPr txBox="1">
                <a:spLocks noRot="1" noChangeAspect="1" noMove="1" noResize="1" noEditPoints="1" noAdjustHandles="1" noChangeArrowheads="1" noChangeShapeType="1" noTextEdit="1"/>
              </p:cNvSpPr>
              <p:nvPr/>
            </p:nvSpPr>
            <p:spPr>
              <a:xfrm>
                <a:off x="319251" y="4053630"/>
                <a:ext cx="11400878" cy="376770"/>
              </a:xfrm>
              <a:prstGeom prst="rect">
                <a:avLst/>
              </a:prstGeom>
              <a:blipFill>
                <a:blip r:embed="rId4"/>
                <a:stretch>
                  <a:fillRect l="-333" t="-3333" b="-30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44C08D6-0BD3-3BE3-5DA9-B38348504A63}"/>
              </a:ext>
            </a:extLst>
          </p:cNvPr>
          <p:cNvPicPr>
            <a:picLocks noChangeAspect="1"/>
          </p:cNvPicPr>
          <p:nvPr/>
        </p:nvPicPr>
        <p:blipFill>
          <a:blip r:embed="rId5"/>
          <a:stretch>
            <a:fillRect/>
          </a:stretch>
        </p:blipFill>
        <p:spPr>
          <a:xfrm>
            <a:off x="1395920" y="4541781"/>
            <a:ext cx="8461947" cy="753461"/>
          </a:xfrm>
          <a:prstGeom prst="rect">
            <a:avLst/>
          </a:prstGeom>
        </p:spPr>
      </p:pic>
      <p:sp>
        <p:nvSpPr>
          <p:cNvPr id="12" name="TextBox 11">
            <a:extLst>
              <a:ext uri="{FF2B5EF4-FFF2-40B4-BE49-F238E27FC236}">
                <a16:creationId xmlns:a16="http://schemas.microsoft.com/office/drawing/2014/main" id="{8C9E0A72-AF4B-6B5E-9E89-E2EACAA7E390}"/>
              </a:ext>
            </a:extLst>
          </p:cNvPr>
          <p:cNvSpPr txBox="1"/>
          <p:nvPr/>
        </p:nvSpPr>
        <p:spPr>
          <a:xfrm>
            <a:off x="319251" y="5362610"/>
            <a:ext cx="11553498" cy="646331"/>
          </a:xfrm>
          <a:prstGeom prst="rect">
            <a:avLst/>
          </a:prstGeom>
          <a:noFill/>
        </p:spPr>
        <p:txBody>
          <a:bodyPr wrap="square" rtlCol="0">
            <a:spAutoFit/>
          </a:bodyPr>
          <a:lstStyle/>
          <a:p>
            <a:r>
              <a:rPr lang="en-US" sz="1800" dirty="0">
                <a:effectLst/>
                <a:latin typeface="ACaslonPro"/>
              </a:rPr>
              <a:t>A </a:t>
            </a:r>
            <a:r>
              <a:rPr lang="en-US" sz="1800" b="1" dirty="0">
                <a:effectLst/>
                <a:latin typeface="ACaslonPro"/>
              </a:rPr>
              <a:t>scalar operator </a:t>
            </a:r>
            <a:r>
              <a:rPr lang="en-US" sz="1800" dirty="0">
                <a:effectLst/>
                <a:latin typeface="ACaslonPro"/>
              </a:rPr>
              <a:t>is a single quantity that is unchanged by rotations; this is equivalent to saying that the operator commutes with </a:t>
            </a:r>
            <a:endParaRPr lang="en-US" dirty="0"/>
          </a:p>
        </p:txBody>
      </p:sp>
      <p:pic>
        <p:nvPicPr>
          <p:cNvPr id="14" name="Picture 13" descr="A math equation with black text&#10;&#10;Description automatically generated">
            <a:extLst>
              <a:ext uri="{FF2B5EF4-FFF2-40B4-BE49-F238E27FC236}">
                <a16:creationId xmlns:a16="http://schemas.microsoft.com/office/drawing/2014/main" id="{029CFD30-EC4A-517E-E22E-ABFFBED96DFF}"/>
              </a:ext>
            </a:extLst>
          </p:cNvPr>
          <p:cNvPicPr>
            <a:picLocks noChangeAspect="1"/>
          </p:cNvPicPr>
          <p:nvPr/>
        </p:nvPicPr>
        <p:blipFill>
          <a:blip r:embed="rId6"/>
          <a:stretch>
            <a:fillRect/>
          </a:stretch>
        </p:blipFill>
        <p:spPr>
          <a:xfrm>
            <a:off x="4708499" y="5769317"/>
            <a:ext cx="2028632" cy="983579"/>
          </a:xfrm>
          <a:prstGeom prst="rect">
            <a:avLst/>
          </a:prstGeom>
        </p:spPr>
      </p:pic>
      <p:pic>
        <p:nvPicPr>
          <p:cNvPr id="4" name="Picture 3" descr="A number and equation with numbers&#10;&#10;Description automatically generated with medium confidence">
            <a:extLst>
              <a:ext uri="{FF2B5EF4-FFF2-40B4-BE49-F238E27FC236}">
                <a16:creationId xmlns:a16="http://schemas.microsoft.com/office/drawing/2014/main" id="{F705B865-863C-DFF3-F43B-D72453D80340}"/>
              </a:ext>
            </a:extLst>
          </p:cNvPr>
          <p:cNvPicPr>
            <a:picLocks noChangeAspect="1"/>
          </p:cNvPicPr>
          <p:nvPr/>
        </p:nvPicPr>
        <p:blipFill>
          <a:blip r:embed="rId7"/>
          <a:stretch>
            <a:fillRect/>
          </a:stretch>
        </p:blipFill>
        <p:spPr>
          <a:xfrm>
            <a:off x="7906017" y="2999877"/>
            <a:ext cx="4052759" cy="744027"/>
          </a:xfrm>
          <a:prstGeom prst="rect">
            <a:avLst/>
          </a:prstGeom>
        </p:spPr>
      </p:pic>
      <p:sp>
        <p:nvSpPr>
          <p:cNvPr id="7" name="TextBox 6">
            <a:extLst>
              <a:ext uri="{FF2B5EF4-FFF2-40B4-BE49-F238E27FC236}">
                <a16:creationId xmlns:a16="http://schemas.microsoft.com/office/drawing/2014/main" id="{69580DE9-C4FE-3813-0664-EA63CFBB2608}"/>
              </a:ext>
            </a:extLst>
          </p:cNvPr>
          <p:cNvSpPr txBox="1"/>
          <p:nvPr/>
        </p:nvSpPr>
        <p:spPr>
          <a:xfrm>
            <a:off x="9185097" y="2630581"/>
            <a:ext cx="1883464" cy="369332"/>
          </a:xfrm>
          <a:prstGeom prst="rect">
            <a:avLst/>
          </a:prstGeom>
          <a:noFill/>
        </p:spPr>
        <p:txBody>
          <a:bodyPr wrap="none" rtlCol="0">
            <a:spAutoFit/>
          </a:bodyPr>
          <a:lstStyle/>
          <a:p>
            <a:r>
              <a:rPr lang="en-US" dirty="0"/>
              <a:t>Levi-Civita Symbol</a:t>
            </a:r>
          </a:p>
        </p:txBody>
      </p:sp>
    </p:spTree>
    <p:extLst>
      <p:ext uri="{BB962C8B-B14F-4D97-AF65-F5344CB8AC3E}">
        <p14:creationId xmlns:p14="http://schemas.microsoft.com/office/powerpoint/2010/main" val="2829528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DCFD-8B57-85CB-29C8-3B72C05966E5}"/>
              </a:ext>
            </a:extLst>
          </p:cNvPr>
          <p:cNvSpPr>
            <a:spLocks noGrp="1"/>
          </p:cNvSpPr>
          <p:nvPr>
            <p:ph type="title"/>
          </p:nvPr>
        </p:nvSpPr>
        <p:spPr>
          <a:xfrm>
            <a:off x="293077" y="0"/>
            <a:ext cx="10515600" cy="1325563"/>
          </a:xfrm>
        </p:spPr>
        <p:txBody>
          <a:bodyPr/>
          <a:lstStyle/>
          <a:p>
            <a:r>
              <a:rPr lang="en-US" b="1" dirty="0"/>
              <a:t>Operator Classification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247F82-6D9E-43C4-4B4F-F31088AF8311}"/>
                  </a:ext>
                </a:extLst>
              </p:cNvPr>
              <p:cNvSpPr txBox="1"/>
              <p:nvPr/>
            </p:nvSpPr>
            <p:spPr>
              <a:xfrm>
                <a:off x="293076" y="1189112"/>
                <a:ext cx="9941169" cy="938206"/>
              </a:xfrm>
              <a:prstGeom prst="rect">
                <a:avLst/>
              </a:prstGeom>
              <a:noFill/>
            </p:spPr>
            <p:txBody>
              <a:bodyPr wrap="square">
                <a:spAutoFit/>
              </a:bodyPr>
              <a:lstStyle/>
              <a:p>
                <a:r>
                  <a:rPr lang="en-US" sz="1800" dirty="0">
                    <a:effectLst/>
                    <a:latin typeface="ACaslonPro"/>
                  </a:rPr>
                  <a:t>We can now classify operators as either scalars or vectors, based on their commutation relations with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𝑳</m:t>
                        </m:r>
                      </m:e>
                    </m:acc>
                  </m:oMath>
                </a14:m>
                <a:r>
                  <a:rPr lang="en-US" sz="1800" dirty="0">
                    <a:effectLst/>
                    <a:latin typeface="ACaslonPro"/>
                  </a:rPr>
                  <a:t>, </a:t>
                </a:r>
                <a:r>
                  <a:rPr lang="en-US" dirty="0"/>
                  <a:t>(how they transform under a rotation), and as “true” or pseudo-quantities, based on their commutators with </a:t>
                </a:r>
                <a14:m>
                  <m:oMath xmlns:m="http://schemas.openxmlformats.org/officeDocument/2006/math">
                    <m:acc>
                      <m:accPr>
                        <m:chr m:val="̂"/>
                        <m:ctrlPr>
                          <a:rPr lang="el-GR" i="1" smtClean="0">
                            <a:latin typeface="Cambria Math" panose="02040503050406030204" pitchFamily="18" charset="0"/>
                            <a:ea typeface="Cambria Math" panose="02040503050406030204" pitchFamily="18" charset="0"/>
                          </a:rPr>
                        </m:ctrlPr>
                      </m:accPr>
                      <m:e>
                        <m:r>
                          <m:rPr>
                            <m:sty m:val="p"/>
                          </m:rPr>
                          <a:rPr lang="el-GR" i="1">
                            <a:latin typeface="Cambria Math" panose="02040503050406030204" pitchFamily="18" charset="0"/>
                            <a:ea typeface="Cambria Math" panose="02040503050406030204" pitchFamily="18" charset="0"/>
                          </a:rPr>
                          <m:t>Π</m:t>
                        </m:r>
                      </m:e>
                    </m:acc>
                  </m:oMath>
                </a14:m>
                <a:r>
                  <a:rPr lang="en-US" sz="1800" dirty="0">
                    <a:effectLst/>
                    <a:latin typeface="ACaslonPro"/>
                  </a:rPr>
                  <a:t> </a:t>
                </a:r>
                <a:r>
                  <a:rPr lang="en-US" dirty="0"/>
                  <a:t>(how they transform under parity). These results are summarized in the table below</a:t>
                </a:r>
                <a:r>
                  <a:rPr lang="en-US" sz="1800" dirty="0">
                    <a:effectLst/>
                    <a:latin typeface="ACaslonPro"/>
                  </a:rPr>
                  <a:t> </a:t>
                </a:r>
                <a:endParaRPr lang="en-US" dirty="0"/>
              </a:p>
            </p:txBody>
          </p:sp>
        </mc:Choice>
        <mc:Fallback xmlns="">
          <p:sp>
            <p:nvSpPr>
              <p:cNvPr id="4" name="TextBox 3">
                <a:extLst>
                  <a:ext uri="{FF2B5EF4-FFF2-40B4-BE49-F238E27FC236}">
                    <a16:creationId xmlns:a16="http://schemas.microsoft.com/office/drawing/2014/main" id="{73247F82-6D9E-43C4-4B4F-F31088AF8311}"/>
                  </a:ext>
                </a:extLst>
              </p:cNvPr>
              <p:cNvSpPr txBox="1">
                <a:spLocks noRot="1" noChangeAspect="1" noMove="1" noResize="1" noEditPoints="1" noAdjustHandles="1" noChangeArrowheads="1" noChangeShapeType="1" noTextEdit="1"/>
              </p:cNvSpPr>
              <p:nvPr/>
            </p:nvSpPr>
            <p:spPr>
              <a:xfrm>
                <a:off x="293076" y="1189112"/>
                <a:ext cx="9941169" cy="938206"/>
              </a:xfrm>
              <a:prstGeom prst="rect">
                <a:avLst/>
              </a:prstGeom>
              <a:blipFill>
                <a:blip r:embed="rId2"/>
                <a:stretch>
                  <a:fillRect l="-511" t="-1333" b="-9333"/>
                </a:stretch>
              </a:blipFill>
            </p:spPr>
            <p:txBody>
              <a:bodyPr/>
              <a:lstStyle/>
              <a:p>
                <a:r>
                  <a:rPr lang="en-US">
                    <a:noFill/>
                  </a:rPr>
                  <a:t> </a:t>
                </a:r>
              </a:p>
            </p:txBody>
          </p:sp>
        </mc:Fallback>
      </mc:AlternateContent>
      <p:pic>
        <p:nvPicPr>
          <p:cNvPr id="6" name="Picture 5" descr="A table with numbers and symbols&#10;&#10;Description automatically generated with medium confidence">
            <a:extLst>
              <a:ext uri="{FF2B5EF4-FFF2-40B4-BE49-F238E27FC236}">
                <a16:creationId xmlns:a16="http://schemas.microsoft.com/office/drawing/2014/main" id="{55D7998E-5939-C758-2D94-1198A376E2DD}"/>
              </a:ext>
            </a:extLst>
          </p:cNvPr>
          <p:cNvPicPr>
            <a:picLocks noChangeAspect="1"/>
          </p:cNvPicPr>
          <p:nvPr/>
        </p:nvPicPr>
        <p:blipFill>
          <a:blip r:embed="rId3"/>
          <a:stretch>
            <a:fillRect/>
          </a:stretch>
        </p:blipFill>
        <p:spPr>
          <a:xfrm>
            <a:off x="205183" y="2377055"/>
            <a:ext cx="9053118" cy="305127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2D1771-7F66-A7A7-C33C-6CA37A0B78DF}"/>
                  </a:ext>
                </a:extLst>
              </p:cNvPr>
              <p:cNvSpPr txBox="1"/>
              <p:nvPr/>
            </p:nvSpPr>
            <p:spPr>
              <a:xfrm>
                <a:off x="293076" y="5703591"/>
                <a:ext cx="11558955" cy="941925"/>
              </a:xfrm>
              <a:prstGeom prst="rect">
                <a:avLst/>
              </a:prstGeom>
              <a:noFill/>
            </p:spPr>
            <p:txBody>
              <a:bodyPr wrap="square" rtlCol="0">
                <a:spAutoFit/>
              </a:bodyPr>
              <a:lstStyle/>
              <a:p>
                <a:r>
                  <a:rPr lang="en-US" dirty="0"/>
                  <a:t>Note the appearance of anticommutators for pseudo vectors and pseudo scalars!</a:t>
                </a:r>
              </a:p>
              <a:p>
                <a:r>
                  <a:rPr lang="en-US" dirty="0"/>
                  <a:t>To include the spin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𝑺</m:t>
                        </m:r>
                      </m:e>
                    </m:acc>
                  </m:oMath>
                </a14:m>
                <a:r>
                  <a:rPr lang="en-US" dirty="0"/>
                  <a:t> one simply replaces </a:t>
                </a:r>
                <a14:m>
                  <m:oMath xmlns:m="http://schemas.openxmlformats.org/officeDocument/2006/math">
                    <m:sSub>
                      <m:sSubPr>
                        <m:ctrlPr>
                          <a:rPr lang="en-US" b="1" i="1" dirty="0" smtClean="0">
                            <a:latin typeface="Cambria Math" panose="02040503050406030204" pitchFamily="18" charset="0"/>
                          </a:rPr>
                        </m:ctrlPr>
                      </m:sSubPr>
                      <m:e>
                        <m:acc>
                          <m:accPr>
                            <m:chr m:val="̂"/>
                            <m:ctrlPr>
                              <a:rPr lang="en-US" b="1" i="1" dirty="0" smtClean="0">
                                <a:latin typeface="Cambria Math" panose="02040503050406030204" pitchFamily="18" charset="0"/>
                              </a:rPr>
                            </m:ctrlPr>
                          </m:accPr>
                          <m:e>
                            <m:r>
                              <a:rPr lang="en-US" b="1" i="1" dirty="0">
                                <a:latin typeface="Cambria Math" panose="02040503050406030204" pitchFamily="18" charset="0"/>
                              </a:rPr>
                              <m:t>𝑳</m:t>
                            </m:r>
                          </m:e>
                        </m:acc>
                      </m:e>
                      <m:sub>
                        <m:r>
                          <a:rPr lang="en-US" b="1" i="1" dirty="0" smtClean="0">
                            <a:latin typeface="Cambria Math" panose="02040503050406030204" pitchFamily="18" charset="0"/>
                          </a:rPr>
                          <m:t>𝒊</m:t>
                        </m:r>
                      </m:sub>
                    </m:sSub>
                    <m:r>
                      <a:rPr lang="en-US" b="1" i="1">
                        <a:latin typeface="Cambria Math" panose="02040503050406030204" pitchFamily="18" charset="0"/>
                      </a:rPr>
                      <m:t> </m:t>
                    </m:r>
                  </m:oMath>
                </a14:m>
                <a:r>
                  <a:rPr lang="en-US" i="1" dirty="0"/>
                  <a:t>everywhere it appears in the third column with </a:t>
                </a:r>
                <a14:m>
                  <m:oMath xmlns:m="http://schemas.openxmlformats.org/officeDocument/2006/math">
                    <m:sSub>
                      <m:sSubPr>
                        <m:ctrlPr>
                          <a:rPr lang="en-US" b="1" i="1" dirty="0">
                            <a:latin typeface="Cambria Math" panose="02040503050406030204" pitchFamily="18" charset="0"/>
                          </a:rPr>
                        </m:ctrlPr>
                      </m:sSubPr>
                      <m:e>
                        <m:acc>
                          <m:accPr>
                            <m:chr m:val="̂"/>
                            <m:ctrlPr>
                              <a:rPr lang="en-US" b="1" i="1" dirty="0">
                                <a:latin typeface="Cambria Math" panose="02040503050406030204" pitchFamily="18" charset="0"/>
                              </a:rPr>
                            </m:ctrlPr>
                          </m:accPr>
                          <m:e>
                            <m:r>
                              <a:rPr lang="en-US" b="1" i="1" dirty="0" smtClean="0">
                                <a:latin typeface="Cambria Math" panose="02040503050406030204" pitchFamily="18" charset="0"/>
                              </a:rPr>
                              <m:t>𝑱</m:t>
                            </m:r>
                          </m:e>
                        </m:acc>
                      </m:e>
                      <m:sub>
                        <m:r>
                          <a:rPr lang="en-US" b="1" i="1" dirty="0">
                            <a:latin typeface="Cambria Math" panose="02040503050406030204" pitchFamily="18" charset="0"/>
                          </a:rPr>
                          <m:t>𝒊</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acc>
                          <m:accPr>
                            <m:chr m:val="̂"/>
                            <m:ctrlPr>
                              <a:rPr lang="en-US" b="1" i="1" dirty="0">
                                <a:latin typeface="Cambria Math" panose="02040503050406030204" pitchFamily="18" charset="0"/>
                              </a:rPr>
                            </m:ctrlPr>
                          </m:accPr>
                          <m:e>
                            <m:r>
                              <a:rPr lang="en-US" b="1" i="1" dirty="0">
                                <a:latin typeface="Cambria Math" panose="02040503050406030204" pitchFamily="18" charset="0"/>
                              </a:rPr>
                              <m:t>𝑳</m:t>
                            </m:r>
                          </m:e>
                        </m:acc>
                      </m:e>
                      <m:sub>
                        <m:r>
                          <a:rPr lang="en-US" b="1" i="1" dirty="0">
                            <a:latin typeface="Cambria Math" panose="02040503050406030204" pitchFamily="18" charset="0"/>
                          </a:rPr>
                          <m:t>𝒊</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𝑺</m:t>
                            </m:r>
                          </m:e>
                        </m:acc>
                      </m:e>
                      <m:sub>
                        <m:r>
                          <a:rPr lang="en-US" b="1" i="1" dirty="0">
                            <a:latin typeface="Cambria Math" panose="02040503050406030204" pitchFamily="18" charset="0"/>
                          </a:rPr>
                          <m:t>𝒊</m:t>
                        </m:r>
                      </m:sub>
                    </m:sSub>
                  </m:oMath>
                </a14:m>
                <a:r>
                  <a:rPr lang="en-US" dirty="0"/>
                  <a:t>.</a:t>
                </a:r>
              </a:p>
              <a:p>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𝑺</m:t>
                        </m:r>
                      </m:e>
                    </m:acc>
                  </m:oMath>
                </a14:m>
                <a:r>
                  <a:rPr lang="en-US" dirty="0"/>
                  <a:t> like </a:t>
                </a:r>
                <a14:m>
                  <m:oMath xmlns:m="http://schemas.openxmlformats.org/officeDocument/2006/math">
                    <m:acc>
                      <m:accPr>
                        <m:chr m:val="̂"/>
                        <m:ctrlPr>
                          <a:rPr lang="en-US" i="1">
                            <a:latin typeface="Cambria Math" panose="02040503050406030204" pitchFamily="18" charset="0"/>
                          </a:rPr>
                        </m:ctrlPr>
                      </m:accPr>
                      <m:e>
                        <m:r>
                          <a:rPr lang="en-US" b="1" i="1" smtClean="0">
                            <a:latin typeface="Cambria Math" panose="02040503050406030204" pitchFamily="18" charset="0"/>
                          </a:rPr>
                          <m:t>𝑳</m:t>
                        </m:r>
                      </m:e>
                    </m:acc>
                  </m:oMath>
                </a14:m>
                <a:r>
                  <a:rPr lang="en-US" dirty="0"/>
                  <a:t> is a pseudo vector, while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𝒑</m:t>
                        </m:r>
                      </m:e>
                    </m:acc>
                    <m:r>
                      <a:rPr lang="en-US" b="1" i="1" smtClean="0">
                        <a:latin typeface="Cambria Math" panose="02040503050406030204" pitchFamily="18" charset="0"/>
                        <a:ea typeface="Cambria Math" panose="02040503050406030204" pitchFamily="18" charset="0"/>
                      </a:rPr>
                      <m:t>∙</m:t>
                    </m:r>
                    <m:acc>
                      <m:accPr>
                        <m:chr m:val="̂"/>
                        <m:ctrlPr>
                          <a:rPr lang="en-US" b="1" i="1" smtClean="0">
                            <a:latin typeface="Cambria Math" panose="02040503050406030204" pitchFamily="18" charset="0"/>
                            <a:ea typeface="Cambria Math" panose="02040503050406030204" pitchFamily="18" charset="0"/>
                          </a:rPr>
                        </m:ctrlPr>
                      </m:accPr>
                      <m:e>
                        <m:r>
                          <a:rPr lang="en-US" b="1" i="1">
                            <a:latin typeface="Cambria Math" panose="02040503050406030204" pitchFamily="18" charset="0"/>
                            <a:ea typeface="Cambria Math" panose="02040503050406030204" pitchFamily="18" charset="0"/>
                          </a:rPr>
                          <m:t>𝑺</m:t>
                        </m:r>
                      </m:e>
                    </m:acc>
                  </m:oMath>
                </a14:m>
                <a:r>
                  <a:rPr lang="en-US" b="1" dirty="0"/>
                  <a:t> </a:t>
                </a:r>
                <a:r>
                  <a:rPr lang="en-US" dirty="0"/>
                  <a:t>is a pseudo scalar.</a:t>
                </a:r>
                <a:endParaRPr lang="en-US" b="1" dirty="0"/>
              </a:p>
            </p:txBody>
          </p:sp>
        </mc:Choice>
        <mc:Fallback xmlns="">
          <p:sp>
            <p:nvSpPr>
              <p:cNvPr id="7" name="TextBox 6">
                <a:extLst>
                  <a:ext uri="{FF2B5EF4-FFF2-40B4-BE49-F238E27FC236}">
                    <a16:creationId xmlns:a16="http://schemas.microsoft.com/office/drawing/2014/main" id="{392D1771-7F66-A7A7-C33C-6CA37A0B78DF}"/>
                  </a:ext>
                </a:extLst>
              </p:cNvPr>
              <p:cNvSpPr txBox="1">
                <a:spLocks noRot="1" noChangeAspect="1" noMove="1" noResize="1" noEditPoints="1" noAdjustHandles="1" noChangeArrowheads="1" noChangeShapeType="1" noTextEdit="1"/>
              </p:cNvSpPr>
              <p:nvPr/>
            </p:nvSpPr>
            <p:spPr>
              <a:xfrm>
                <a:off x="293076" y="5703591"/>
                <a:ext cx="11558955" cy="941925"/>
              </a:xfrm>
              <a:prstGeom prst="rect">
                <a:avLst/>
              </a:prstGeom>
              <a:blipFill>
                <a:blip r:embed="rId4"/>
                <a:stretch>
                  <a:fillRect l="-439" t="-4000" b="-9333"/>
                </a:stretch>
              </a:blipFill>
            </p:spPr>
            <p:txBody>
              <a:bodyPr/>
              <a:lstStyle/>
              <a:p>
                <a:r>
                  <a:rPr lang="en-US">
                    <a:noFill/>
                  </a:rPr>
                  <a:t> </a:t>
                </a:r>
              </a:p>
            </p:txBody>
          </p:sp>
        </mc:Fallback>
      </mc:AlternateContent>
      <p:pic>
        <p:nvPicPr>
          <p:cNvPr id="8" name="Picture 7" descr="A diagram of a function&#10;&#10;Description automatically generated">
            <a:extLst>
              <a:ext uri="{FF2B5EF4-FFF2-40B4-BE49-F238E27FC236}">
                <a16:creationId xmlns:a16="http://schemas.microsoft.com/office/drawing/2014/main" id="{96AD1F3C-E0B3-980A-A788-7B78AD58FB1F}"/>
              </a:ext>
            </a:extLst>
          </p:cNvPr>
          <p:cNvPicPr>
            <a:picLocks noChangeAspect="1"/>
          </p:cNvPicPr>
          <p:nvPr/>
        </p:nvPicPr>
        <p:blipFill>
          <a:blip r:embed="rId5"/>
          <a:stretch>
            <a:fillRect/>
          </a:stretch>
        </p:blipFill>
        <p:spPr>
          <a:xfrm>
            <a:off x="9258302" y="2461184"/>
            <a:ext cx="2728516" cy="2759260"/>
          </a:xfrm>
          <a:prstGeom prst="rect">
            <a:avLst/>
          </a:prstGeom>
        </p:spPr>
      </p:pic>
    </p:spTree>
    <p:extLst>
      <p:ext uri="{BB962C8B-B14F-4D97-AF65-F5344CB8AC3E}">
        <p14:creationId xmlns:p14="http://schemas.microsoft.com/office/powerpoint/2010/main" val="816398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BB8F-8F75-B813-BE29-15E1D74A1A42}"/>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817D6543-42F3-37FF-EA19-6BDB62A82E09}"/>
              </a:ext>
            </a:extLst>
          </p:cNvPr>
          <p:cNvSpPr>
            <a:spLocks noGrp="1"/>
          </p:cNvSpPr>
          <p:nvPr>
            <p:ph idx="1"/>
          </p:nvPr>
        </p:nvSpPr>
        <p:spPr/>
        <p:txBody>
          <a:bodyPr/>
          <a:lstStyle/>
          <a:p>
            <a:r>
              <a:rPr lang="en-US" dirty="0"/>
              <a:t>Parity in 3Dim</a:t>
            </a:r>
          </a:p>
          <a:p>
            <a:r>
              <a:rPr lang="en-US" dirty="0"/>
              <a:t>Wu’s Experiment</a:t>
            </a:r>
          </a:p>
          <a:p>
            <a:r>
              <a:rPr lang="en-US" dirty="0"/>
              <a:t>Parity and selection rules: Laporte’s Rule</a:t>
            </a:r>
          </a:p>
          <a:p>
            <a:r>
              <a:rPr lang="en-US" dirty="0"/>
              <a:t>Rotations</a:t>
            </a:r>
          </a:p>
          <a:p>
            <a:r>
              <a:rPr lang="en-US" dirty="0"/>
              <a:t>Rotations in 3Dim</a:t>
            </a:r>
          </a:p>
          <a:p>
            <a:r>
              <a:rPr lang="en-US" dirty="0"/>
              <a:t>Degeneracy</a:t>
            </a:r>
          </a:p>
          <a:p>
            <a:r>
              <a:rPr lang="en-US" dirty="0"/>
              <a:t>Selection Rules</a:t>
            </a:r>
          </a:p>
        </p:txBody>
      </p:sp>
    </p:spTree>
    <p:extLst>
      <p:ext uri="{BB962C8B-B14F-4D97-AF65-F5344CB8AC3E}">
        <p14:creationId xmlns:p14="http://schemas.microsoft.com/office/powerpoint/2010/main" val="1650651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sphere with arrows and circles&#10;&#10;Description automatically generated">
            <a:extLst>
              <a:ext uri="{FF2B5EF4-FFF2-40B4-BE49-F238E27FC236}">
                <a16:creationId xmlns:a16="http://schemas.microsoft.com/office/drawing/2014/main" id="{8235BC3F-7918-8E98-98C4-81B635C6C95D}"/>
              </a:ext>
            </a:extLst>
          </p:cNvPr>
          <p:cNvPicPr>
            <a:picLocks noChangeAspect="1"/>
          </p:cNvPicPr>
          <p:nvPr/>
        </p:nvPicPr>
        <p:blipFill>
          <a:blip r:embed="rId2"/>
          <a:stretch>
            <a:fillRect/>
          </a:stretch>
        </p:blipFill>
        <p:spPr>
          <a:xfrm>
            <a:off x="10162111" y="0"/>
            <a:ext cx="2029889" cy="2207172"/>
          </a:xfrm>
          <a:prstGeom prst="rect">
            <a:avLst/>
          </a:prstGeom>
        </p:spPr>
      </p:pic>
      <p:sp>
        <p:nvSpPr>
          <p:cNvPr id="5" name="Title 1">
            <a:extLst>
              <a:ext uri="{FF2B5EF4-FFF2-40B4-BE49-F238E27FC236}">
                <a16:creationId xmlns:a16="http://schemas.microsoft.com/office/drawing/2014/main" id="{7D90117B-E257-867C-7B9C-2C5596F9C49A}"/>
              </a:ext>
            </a:extLst>
          </p:cNvPr>
          <p:cNvSpPr txBox="1">
            <a:spLocks/>
          </p:cNvSpPr>
          <p:nvPr/>
        </p:nvSpPr>
        <p:spPr>
          <a:xfrm>
            <a:off x="354724" y="1"/>
            <a:ext cx="10515600" cy="987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Recap: Parity in 3Dim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BDA3B-F79D-D1C8-6081-01D1D329F207}"/>
                  </a:ext>
                </a:extLst>
              </p:cNvPr>
              <p:cNvSpPr txBox="1"/>
              <p:nvPr/>
            </p:nvSpPr>
            <p:spPr>
              <a:xfrm>
                <a:off x="354723" y="1043574"/>
                <a:ext cx="9807387" cy="2035957"/>
              </a:xfrm>
              <a:prstGeom prst="rect">
                <a:avLst/>
              </a:prstGeom>
              <a:noFill/>
            </p:spPr>
            <p:txBody>
              <a:bodyPr wrap="square">
                <a:spAutoFit/>
              </a:bodyPr>
              <a:lstStyle/>
              <a:p>
                <a:r>
                  <a:rPr lang="en-US" sz="1800" dirty="0">
                    <a:effectLst/>
                    <a:latin typeface="ACaslonPro"/>
                  </a:rPr>
                  <a:t>In three dimensions, the Hamiltonian for a particle of mass </a:t>
                </a:r>
                <a14:m>
                  <m:oMath xmlns:m="http://schemas.openxmlformats.org/officeDocument/2006/math">
                    <m:r>
                      <a:rPr lang="en-US" sz="1800" i="1" dirty="0" smtClean="0">
                        <a:effectLst/>
                        <a:latin typeface="Cambria Math" panose="02040503050406030204" pitchFamily="18" charset="0"/>
                      </a:rPr>
                      <m:t>𝑚</m:t>
                    </m:r>
                  </m:oMath>
                </a14:m>
                <a:r>
                  <a:rPr lang="en-US" sz="1800" dirty="0">
                    <a:effectLst/>
                    <a:latin typeface="ACaslonPro"/>
                  </a:rPr>
                  <a:t> moving in a potential </a:t>
                </a:r>
                <a14:m>
                  <m:oMath xmlns:m="http://schemas.openxmlformats.org/officeDocument/2006/math">
                    <m:r>
                      <a:rPr lang="en-US" sz="1800" i="1" dirty="0" smtClean="0">
                        <a:effectLst/>
                        <a:latin typeface="Cambria Math" panose="02040503050406030204" pitchFamily="18" charset="0"/>
                      </a:rPr>
                      <m:t>𝑉</m:t>
                    </m:r>
                    <m:r>
                      <a:rPr lang="en-US" sz="1800" i="1" dirty="0" smtClean="0">
                        <a:effectLst/>
                        <a:latin typeface="Cambria Math" panose="02040503050406030204" pitchFamily="18" charset="0"/>
                      </a:rPr>
                      <m:t>(</m:t>
                    </m:r>
                    <m:r>
                      <a:rPr lang="en-US" sz="1800" b="0" i="1" dirty="0" smtClean="0">
                        <a:effectLst/>
                        <a:latin typeface="Cambria Math" panose="02040503050406030204" pitchFamily="18" charset="0"/>
                      </a:rPr>
                      <m:t>𝑟</m:t>
                    </m:r>
                    <m:r>
                      <a:rPr lang="en-US" sz="1800" i="1" dirty="0" smtClean="0">
                        <a:effectLst/>
                        <a:latin typeface="Cambria Math" panose="02040503050406030204" pitchFamily="18" charset="0"/>
                      </a:rPr>
                      <m:t>)</m:t>
                    </m:r>
                  </m:oMath>
                </a14:m>
                <a:r>
                  <a:rPr lang="en-US" sz="1800" dirty="0">
                    <a:effectLst/>
                    <a:latin typeface="ACaslonPro"/>
                  </a:rPr>
                  <a:t> will have </a:t>
                </a:r>
              </a:p>
              <a:p>
                <a:r>
                  <a:rPr lang="en-US" dirty="0">
                    <a:latin typeface="ACaslonPro"/>
                  </a:rPr>
                  <a:t>inversion symmetry if </a:t>
                </a:r>
                <a14:m>
                  <m:oMath xmlns:m="http://schemas.openxmlformats.org/officeDocument/2006/math">
                    <m:r>
                      <a:rPr lang="en-US" sz="1800" i="1" dirty="0" smtClean="0">
                        <a:effectLst/>
                        <a:latin typeface="Cambria Math" panose="02040503050406030204" pitchFamily="18" charset="0"/>
                      </a:rPr>
                      <m:t>𝑉</m:t>
                    </m:r>
                    <m:d>
                      <m:dPr>
                        <m:ctrlPr>
                          <a:rPr lang="en-US" sz="1800" i="1" dirty="0" smtClean="0">
                            <a:effectLst/>
                            <a:latin typeface="Cambria Math" panose="02040503050406030204" pitchFamily="18" charset="0"/>
                          </a:rPr>
                        </m:ctrlPr>
                      </m:dPr>
                      <m:e>
                        <m:r>
                          <a:rPr lang="en-US" sz="1800" b="1" i="1" dirty="0" smtClean="0">
                            <a:effectLst/>
                            <a:latin typeface="Cambria Math" panose="02040503050406030204" pitchFamily="18" charset="0"/>
                          </a:rPr>
                          <m:t>−</m:t>
                        </m:r>
                        <m:r>
                          <a:rPr lang="en-US" sz="1800" b="1" i="1" dirty="0" smtClean="0">
                            <a:effectLst/>
                            <a:latin typeface="Cambria Math" panose="02040503050406030204" pitchFamily="18" charset="0"/>
                          </a:rPr>
                          <m:t>𝒓</m:t>
                        </m:r>
                      </m:e>
                    </m:d>
                    <m:r>
                      <a:rPr lang="en-US" sz="1800" b="0" i="0" dirty="0" smtClean="0">
                        <a:effectLst/>
                        <a:latin typeface="Cambria Math" panose="02040503050406030204" pitchFamily="18" charset="0"/>
                      </a:rPr>
                      <m:t>=</m:t>
                    </m:r>
                    <m:r>
                      <a:rPr lang="en-US" i="1" dirty="0">
                        <a:latin typeface="Cambria Math" panose="02040503050406030204" pitchFamily="18" charset="0"/>
                      </a:rPr>
                      <m:t>𝑉</m:t>
                    </m:r>
                    <m:r>
                      <a:rPr lang="en-US" i="1" dirty="0">
                        <a:latin typeface="Cambria Math" panose="02040503050406030204" pitchFamily="18" charset="0"/>
                      </a:rPr>
                      <m:t>(</m:t>
                    </m:r>
                    <m:r>
                      <a:rPr lang="en-US" b="1" i="1" dirty="0">
                        <a:latin typeface="Cambria Math" panose="02040503050406030204" pitchFamily="18" charset="0"/>
                      </a:rPr>
                      <m:t>𝒓</m:t>
                    </m:r>
                    <m:r>
                      <a:rPr lang="en-US" i="1" dirty="0">
                        <a:latin typeface="Cambria Math" panose="02040503050406030204" pitchFamily="18" charset="0"/>
                      </a:rPr>
                      <m:t>)</m:t>
                    </m:r>
                  </m:oMath>
                </a14:m>
                <a:r>
                  <a:rPr lang="en-US" dirty="0">
                    <a:latin typeface="ACaslonPro"/>
                  </a:rPr>
                  <a:t>. </a:t>
                </a:r>
              </a:p>
              <a:p>
                <a:endParaRPr lang="en-US" dirty="0">
                  <a:latin typeface="ACaslonPro"/>
                </a:endParaRPr>
              </a:p>
              <a:p>
                <a:r>
                  <a:rPr lang="en-US" dirty="0"/>
                  <a:t>Importantly, any central potential satisfies this condition. As in the one-dimensional case, parity is conserved for such systems, and the eigenstates of the Hamiltonian may be chosen to be simultaneously eigenstates of parity. It’s not difficult to prove that the eigenstates of a particle in a central potential, which are written as</a:t>
                </a:r>
              </a:p>
            </p:txBody>
          </p:sp>
        </mc:Choice>
        <mc:Fallback xmlns="">
          <p:sp>
            <p:nvSpPr>
              <p:cNvPr id="7" name="TextBox 6">
                <a:extLst>
                  <a:ext uri="{FF2B5EF4-FFF2-40B4-BE49-F238E27FC236}">
                    <a16:creationId xmlns:a16="http://schemas.microsoft.com/office/drawing/2014/main" id="{9D1BDA3B-F79D-D1C8-6081-01D1D329F207}"/>
                  </a:ext>
                </a:extLst>
              </p:cNvPr>
              <p:cNvSpPr txBox="1">
                <a:spLocks noRot="1" noChangeAspect="1" noMove="1" noResize="1" noEditPoints="1" noAdjustHandles="1" noChangeArrowheads="1" noChangeShapeType="1" noTextEdit="1"/>
              </p:cNvSpPr>
              <p:nvPr/>
            </p:nvSpPr>
            <p:spPr>
              <a:xfrm>
                <a:off x="354723" y="1043574"/>
                <a:ext cx="9807387" cy="2035957"/>
              </a:xfrm>
              <a:prstGeom prst="rect">
                <a:avLst/>
              </a:prstGeom>
              <a:blipFill>
                <a:blip r:embed="rId3"/>
                <a:stretch>
                  <a:fillRect l="-388" t="-1242" b="-372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80D81B2-1B82-5E95-764A-ADED993C56E9}"/>
              </a:ext>
            </a:extLst>
          </p:cNvPr>
          <p:cNvPicPr>
            <a:picLocks noChangeAspect="1"/>
          </p:cNvPicPr>
          <p:nvPr/>
        </p:nvPicPr>
        <p:blipFill>
          <a:blip r:embed="rId4"/>
          <a:stretch>
            <a:fillRect/>
          </a:stretch>
        </p:blipFill>
        <p:spPr>
          <a:xfrm>
            <a:off x="2800649" y="3079531"/>
            <a:ext cx="4907641" cy="476470"/>
          </a:xfrm>
          <a:prstGeom prst="rect">
            <a:avLst/>
          </a:prstGeom>
        </p:spPr>
      </p:pic>
      <p:sp>
        <p:nvSpPr>
          <p:cNvPr id="10" name="TextBox 9">
            <a:extLst>
              <a:ext uri="{FF2B5EF4-FFF2-40B4-BE49-F238E27FC236}">
                <a16:creationId xmlns:a16="http://schemas.microsoft.com/office/drawing/2014/main" id="{C98CBA35-8779-D15A-7A75-F9C4A2585D0E}"/>
              </a:ext>
            </a:extLst>
          </p:cNvPr>
          <p:cNvSpPr txBox="1"/>
          <p:nvPr/>
        </p:nvSpPr>
        <p:spPr>
          <a:xfrm>
            <a:off x="354723" y="3593804"/>
            <a:ext cx="2500493" cy="369332"/>
          </a:xfrm>
          <a:prstGeom prst="rect">
            <a:avLst/>
          </a:prstGeom>
          <a:noFill/>
        </p:spPr>
        <p:txBody>
          <a:bodyPr wrap="none" rtlCol="0">
            <a:spAutoFit/>
          </a:bodyPr>
          <a:lstStyle/>
          <a:p>
            <a:r>
              <a:rPr lang="en-US" sz="1800" dirty="0">
                <a:effectLst/>
                <a:latin typeface="ACaslonPro"/>
              </a:rPr>
              <a:t>are eigenstates of parity </a:t>
            </a:r>
            <a:endParaRPr lang="en-US" dirty="0"/>
          </a:p>
        </p:txBody>
      </p:sp>
      <p:pic>
        <p:nvPicPr>
          <p:cNvPr id="12" name="Picture 11">
            <a:extLst>
              <a:ext uri="{FF2B5EF4-FFF2-40B4-BE49-F238E27FC236}">
                <a16:creationId xmlns:a16="http://schemas.microsoft.com/office/drawing/2014/main" id="{04439482-6E22-0E38-6780-D94092DB3FDA}"/>
              </a:ext>
            </a:extLst>
          </p:cNvPr>
          <p:cNvPicPr>
            <a:picLocks noChangeAspect="1"/>
          </p:cNvPicPr>
          <p:nvPr/>
        </p:nvPicPr>
        <p:blipFill>
          <a:blip r:embed="rId5"/>
          <a:stretch>
            <a:fillRect/>
          </a:stretch>
        </p:blipFill>
        <p:spPr>
          <a:xfrm>
            <a:off x="2319693" y="4247493"/>
            <a:ext cx="5869552" cy="724636"/>
          </a:xfrm>
          <a:prstGeom prst="rect">
            <a:avLst/>
          </a:prstGeom>
        </p:spPr>
      </p:pic>
    </p:spTree>
    <p:extLst>
      <p:ext uri="{BB962C8B-B14F-4D97-AF65-F5344CB8AC3E}">
        <p14:creationId xmlns:p14="http://schemas.microsoft.com/office/powerpoint/2010/main" val="260561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1559D1-A015-C586-22D7-00CA79D1BCD6}"/>
              </a:ext>
            </a:extLst>
          </p:cNvPr>
          <p:cNvSpPr txBox="1"/>
          <p:nvPr/>
        </p:nvSpPr>
        <p:spPr>
          <a:xfrm>
            <a:off x="4832132" y="987973"/>
            <a:ext cx="7005144" cy="1477328"/>
          </a:xfrm>
          <a:prstGeom prst="rect">
            <a:avLst/>
          </a:prstGeom>
          <a:noFill/>
        </p:spPr>
        <p:txBody>
          <a:bodyPr wrap="square">
            <a:spAutoFit/>
          </a:bodyPr>
          <a:lstStyle/>
          <a:p>
            <a:r>
              <a:rPr lang="en-US" dirty="0">
                <a:highlight>
                  <a:srgbClr val="FFFF00"/>
                </a:highlight>
              </a:rPr>
              <a:t>A mirror reflection flips just one of the three components of the position vector (𝑥,𝑦,𝑧).</a:t>
            </a:r>
          </a:p>
          <a:p>
            <a:endParaRPr lang="en-US" dirty="0">
              <a:highlight>
                <a:srgbClr val="FFFF00"/>
              </a:highlight>
            </a:endParaRPr>
          </a:p>
          <a:p>
            <a:r>
              <a:rPr lang="en-US" dirty="0">
                <a:highlight>
                  <a:srgbClr val="FFFF00"/>
                </a:highlight>
              </a:rPr>
              <a:t>A parity transformation flips all three components of the position vector:</a:t>
            </a:r>
          </a:p>
          <a:p>
            <a:r>
              <a:rPr lang="en-US" dirty="0">
                <a:highlight>
                  <a:srgbClr val="FFFF00"/>
                </a:highlight>
              </a:rPr>
              <a:t>(𝑥,𝑦,𝑧) becomes (−𝑥,−𝑦,−𝑧)</a:t>
            </a:r>
            <a:r>
              <a:rPr lang="en-US" dirty="0"/>
              <a:t>. </a:t>
            </a:r>
          </a:p>
        </p:txBody>
      </p:sp>
      <p:sp>
        <p:nvSpPr>
          <p:cNvPr id="5" name="Title 1">
            <a:extLst>
              <a:ext uri="{FF2B5EF4-FFF2-40B4-BE49-F238E27FC236}">
                <a16:creationId xmlns:a16="http://schemas.microsoft.com/office/drawing/2014/main" id="{AF9F0A87-9096-FF14-A7FF-AB652EAEE405}"/>
              </a:ext>
            </a:extLst>
          </p:cNvPr>
          <p:cNvSpPr txBox="1">
            <a:spLocks/>
          </p:cNvSpPr>
          <p:nvPr/>
        </p:nvSpPr>
        <p:spPr>
          <a:xfrm>
            <a:off x="354724" y="1"/>
            <a:ext cx="10515600" cy="987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Parity in 3Dim: The spin example </a:t>
            </a:r>
          </a:p>
        </p:txBody>
      </p:sp>
      <p:pic>
        <p:nvPicPr>
          <p:cNvPr id="7" name="Picture 6" descr="A diagram of a mirror&#10;&#10;Description automatically generated">
            <a:extLst>
              <a:ext uri="{FF2B5EF4-FFF2-40B4-BE49-F238E27FC236}">
                <a16:creationId xmlns:a16="http://schemas.microsoft.com/office/drawing/2014/main" id="{0C4ECC15-F7DD-2017-50CE-50B571111A96}"/>
              </a:ext>
            </a:extLst>
          </p:cNvPr>
          <p:cNvPicPr>
            <a:picLocks noChangeAspect="1"/>
          </p:cNvPicPr>
          <p:nvPr/>
        </p:nvPicPr>
        <p:blipFill>
          <a:blip r:embed="rId3"/>
          <a:stretch>
            <a:fillRect/>
          </a:stretch>
        </p:blipFill>
        <p:spPr>
          <a:xfrm>
            <a:off x="203166" y="1341373"/>
            <a:ext cx="4478352" cy="5148764"/>
          </a:xfrm>
          <a:prstGeom prst="rect">
            <a:avLst/>
          </a:prstGeom>
        </p:spPr>
      </p:pic>
      <p:cxnSp>
        <p:nvCxnSpPr>
          <p:cNvPr id="3" name="Straight Connector 2">
            <a:extLst>
              <a:ext uri="{FF2B5EF4-FFF2-40B4-BE49-F238E27FC236}">
                <a16:creationId xmlns:a16="http://schemas.microsoft.com/office/drawing/2014/main" id="{1139C4C5-7D5B-2099-E5D5-ED4C2D027914}"/>
              </a:ext>
            </a:extLst>
          </p:cNvPr>
          <p:cNvCxnSpPr>
            <a:cxnSpLocks/>
          </p:cNvCxnSpPr>
          <p:nvPr/>
        </p:nvCxnSpPr>
        <p:spPr>
          <a:xfrm flipH="1">
            <a:off x="279848" y="2725270"/>
            <a:ext cx="4401670" cy="0"/>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7ADF7D-E795-A86C-2BE6-BCB301523DAC}"/>
                  </a:ext>
                </a:extLst>
              </p:cNvPr>
              <p:cNvSpPr txBox="1"/>
              <p:nvPr/>
            </p:nvSpPr>
            <p:spPr>
              <a:xfrm>
                <a:off x="4648139" y="2634035"/>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en-US" dirty="0"/>
              </a:p>
            </p:txBody>
          </p:sp>
        </mc:Choice>
        <mc:Fallback xmlns="">
          <p:sp>
            <p:nvSpPr>
              <p:cNvPr id="9" name="TextBox 8">
                <a:extLst>
                  <a:ext uri="{FF2B5EF4-FFF2-40B4-BE49-F238E27FC236}">
                    <a16:creationId xmlns:a16="http://schemas.microsoft.com/office/drawing/2014/main" id="{F47ADF7D-E795-A86C-2BE6-BCB301523DAC}"/>
                  </a:ext>
                </a:extLst>
              </p:cNvPr>
              <p:cNvSpPr txBox="1">
                <a:spLocks noRot="1" noChangeAspect="1" noMove="1" noResize="1" noEditPoints="1" noAdjustHandles="1" noChangeArrowheads="1" noChangeShapeType="1" noTextEdit="1"/>
              </p:cNvSpPr>
              <p:nvPr/>
            </p:nvSpPr>
            <p:spPr>
              <a:xfrm>
                <a:off x="4648139" y="2634035"/>
                <a:ext cx="367986" cy="369332"/>
              </a:xfrm>
              <a:prstGeom prst="rect">
                <a:avLst/>
              </a:prstGeom>
              <a:blipFill>
                <a:blip r:embed="rId4"/>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DACA19A9-80AC-56F3-7F9E-361E18953310}"/>
              </a:ext>
            </a:extLst>
          </p:cNvPr>
          <p:cNvCxnSpPr>
            <a:cxnSpLocks/>
          </p:cNvCxnSpPr>
          <p:nvPr/>
        </p:nvCxnSpPr>
        <p:spPr>
          <a:xfrm>
            <a:off x="2332765" y="1260472"/>
            <a:ext cx="0" cy="2160494"/>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1C7360-19C6-ED28-8722-B0AFB61A3AF5}"/>
                  </a:ext>
                </a:extLst>
              </p:cNvPr>
              <p:cNvSpPr txBox="1"/>
              <p:nvPr/>
            </p:nvSpPr>
            <p:spPr>
              <a:xfrm>
                <a:off x="2332765" y="106887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oMath>
                  </m:oMathPara>
                </a14:m>
                <a:endParaRPr lang="en-US" dirty="0"/>
              </a:p>
            </p:txBody>
          </p:sp>
        </mc:Choice>
        <mc:Fallback xmlns="">
          <p:sp>
            <p:nvSpPr>
              <p:cNvPr id="12" name="TextBox 11">
                <a:extLst>
                  <a:ext uri="{FF2B5EF4-FFF2-40B4-BE49-F238E27FC236}">
                    <a16:creationId xmlns:a16="http://schemas.microsoft.com/office/drawing/2014/main" id="{CD1C7360-19C6-ED28-8722-B0AFB61A3AF5}"/>
                  </a:ext>
                </a:extLst>
              </p:cNvPr>
              <p:cNvSpPr txBox="1">
                <a:spLocks noRot="1" noChangeAspect="1" noMove="1" noResize="1" noEditPoints="1" noAdjustHandles="1" noChangeArrowheads="1" noChangeShapeType="1" noTextEdit="1"/>
              </p:cNvSpPr>
              <p:nvPr/>
            </p:nvSpPr>
            <p:spPr>
              <a:xfrm>
                <a:off x="2332765" y="1068874"/>
                <a:ext cx="367986" cy="369332"/>
              </a:xfrm>
              <a:prstGeom prst="rect">
                <a:avLst/>
              </a:prstGeom>
              <a:blipFill>
                <a:blip r:embed="rId5"/>
                <a:stretch>
                  <a:fillRect b="-6667"/>
                </a:stretch>
              </a:blipFill>
            </p:spPr>
            <p:txBody>
              <a:bodyPr/>
              <a:lstStyle/>
              <a:p>
                <a:r>
                  <a:rPr lang="en-US">
                    <a:noFill/>
                  </a:rPr>
                  <a:t> </a:t>
                </a:r>
              </a:p>
            </p:txBody>
          </p:sp>
        </mc:Fallback>
      </mc:AlternateContent>
      <p:pic>
        <p:nvPicPr>
          <p:cNvPr id="6" name="Picture 5" descr="A diagram of a magnetic field&#10;&#10;Description automatically generated">
            <a:extLst>
              <a:ext uri="{FF2B5EF4-FFF2-40B4-BE49-F238E27FC236}">
                <a16:creationId xmlns:a16="http://schemas.microsoft.com/office/drawing/2014/main" id="{12AA3D02-55E3-9F58-CA7B-5B70F3C50CC2}"/>
              </a:ext>
            </a:extLst>
          </p:cNvPr>
          <p:cNvPicPr>
            <a:picLocks noChangeAspect="1"/>
          </p:cNvPicPr>
          <p:nvPr/>
        </p:nvPicPr>
        <p:blipFill>
          <a:blip r:embed="rId6"/>
          <a:stretch>
            <a:fillRect/>
          </a:stretch>
        </p:blipFill>
        <p:spPr>
          <a:xfrm>
            <a:off x="6889531" y="3223079"/>
            <a:ext cx="4184297" cy="3522034"/>
          </a:xfrm>
          <a:prstGeom prst="rect">
            <a:avLst/>
          </a:prstGeom>
        </p:spPr>
      </p:pic>
      <p:sp>
        <p:nvSpPr>
          <p:cNvPr id="8" name="TextBox 7">
            <a:extLst>
              <a:ext uri="{FF2B5EF4-FFF2-40B4-BE49-F238E27FC236}">
                <a16:creationId xmlns:a16="http://schemas.microsoft.com/office/drawing/2014/main" id="{F9A2D183-A38C-C1CB-880F-A1C5FE4837A7}"/>
              </a:ext>
            </a:extLst>
          </p:cNvPr>
          <p:cNvSpPr txBox="1"/>
          <p:nvPr/>
        </p:nvSpPr>
        <p:spPr>
          <a:xfrm>
            <a:off x="6525399" y="2928257"/>
            <a:ext cx="4912563" cy="369332"/>
          </a:xfrm>
          <a:prstGeom prst="rect">
            <a:avLst/>
          </a:prstGeom>
          <a:noFill/>
        </p:spPr>
        <p:txBody>
          <a:bodyPr wrap="none" rtlCol="0">
            <a:spAutoFit/>
          </a:bodyPr>
          <a:lstStyle/>
          <a:p>
            <a:r>
              <a:rPr lang="en-US" dirty="0"/>
              <a:t>Parity violation in the Wu’s experiment (next slide)</a:t>
            </a:r>
          </a:p>
        </p:txBody>
      </p:sp>
    </p:spTree>
    <p:extLst>
      <p:ext uri="{BB962C8B-B14F-4D97-AF65-F5344CB8AC3E}">
        <p14:creationId xmlns:p14="http://schemas.microsoft.com/office/powerpoint/2010/main" val="2668575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D063-806C-EAFA-BDBF-9302E538D141}"/>
              </a:ext>
            </a:extLst>
          </p:cNvPr>
          <p:cNvSpPr>
            <a:spLocks noGrp="1"/>
          </p:cNvSpPr>
          <p:nvPr>
            <p:ph type="title"/>
          </p:nvPr>
        </p:nvSpPr>
        <p:spPr>
          <a:xfrm>
            <a:off x="311727" y="270277"/>
            <a:ext cx="5153839" cy="631633"/>
          </a:xfrm>
        </p:spPr>
        <p:txBody>
          <a:bodyPr>
            <a:normAutofit fontScale="90000"/>
          </a:bodyPr>
          <a:lstStyle/>
          <a:p>
            <a:r>
              <a:rPr lang="en-US" b="1" dirty="0"/>
              <a:t>Wu’s Experiment</a:t>
            </a:r>
          </a:p>
        </p:txBody>
      </p:sp>
      <p:pic>
        <p:nvPicPr>
          <p:cNvPr id="4" name="Picture 3" descr="A black text with a plus and a white background&#10;&#10;Description automatically generated">
            <a:extLst>
              <a:ext uri="{FF2B5EF4-FFF2-40B4-BE49-F238E27FC236}">
                <a16:creationId xmlns:a16="http://schemas.microsoft.com/office/drawing/2014/main" id="{90D69C4C-FEE8-F303-C875-8E2982C6A3B1}"/>
              </a:ext>
            </a:extLst>
          </p:cNvPr>
          <p:cNvPicPr>
            <a:picLocks noChangeAspect="1"/>
          </p:cNvPicPr>
          <p:nvPr/>
        </p:nvPicPr>
        <p:blipFill>
          <a:blip r:embed="rId2"/>
          <a:stretch>
            <a:fillRect/>
          </a:stretch>
        </p:blipFill>
        <p:spPr>
          <a:xfrm>
            <a:off x="314430" y="1155131"/>
            <a:ext cx="3251200" cy="584200"/>
          </a:xfrm>
          <a:prstGeom prst="rect">
            <a:avLst/>
          </a:prstGeom>
        </p:spPr>
      </p:pic>
      <p:sp>
        <p:nvSpPr>
          <p:cNvPr id="6" name="TextBox 5">
            <a:extLst>
              <a:ext uri="{FF2B5EF4-FFF2-40B4-BE49-F238E27FC236}">
                <a16:creationId xmlns:a16="http://schemas.microsoft.com/office/drawing/2014/main" id="{3301DD5F-288E-41A8-BB8D-B29A8330A3F6}"/>
              </a:ext>
            </a:extLst>
          </p:cNvPr>
          <p:cNvSpPr txBox="1"/>
          <p:nvPr/>
        </p:nvSpPr>
        <p:spPr>
          <a:xfrm>
            <a:off x="4640530" y="252482"/>
            <a:ext cx="7434697" cy="646331"/>
          </a:xfrm>
          <a:prstGeom prst="rect">
            <a:avLst/>
          </a:prstGeom>
          <a:noFill/>
        </p:spPr>
        <p:txBody>
          <a:bodyPr wrap="square">
            <a:spAutoFit/>
          </a:bodyPr>
          <a:lstStyle/>
          <a:p>
            <a:r>
              <a:rPr lang="en-US" b="0" i="0" dirty="0">
                <a:solidFill>
                  <a:srgbClr val="001D35"/>
                </a:solidFill>
                <a:effectLst/>
                <a:latin typeface="Google Sans"/>
              </a:rPr>
              <a:t>Physics experiment conducted by Chien-</a:t>
            </a:r>
            <a:r>
              <a:rPr lang="en-US" b="0" i="0" dirty="0" err="1">
                <a:solidFill>
                  <a:srgbClr val="001D35"/>
                </a:solidFill>
                <a:effectLst/>
                <a:latin typeface="Google Sans"/>
              </a:rPr>
              <a:t>Shiung</a:t>
            </a:r>
            <a:r>
              <a:rPr lang="en-US" b="0" i="0" dirty="0">
                <a:solidFill>
                  <a:srgbClr val="001D35"/>
                </a:solidFill>
                <a:effectLst/>
                <a:latin typeface="Google Sans"/>
              </a:rPr>
              <a:t> Wu in 1956, which </a:t>
            </a:r>
            <a:r>
              <a:rPr lang="en-US" dirty="0"/>
              <a:t>demonstrated that parity is not conserved in weak interactions</a:t>
            </a:r>
          </a:p>
        </p:txBody>
      </p:sp>
      <p:sp>
        <p:nvSpPr>
          <p:cNvPr id="8" name="TextBox 7">
            <a:extLst>
              <a:ext uri="{FF2B5EF4-FFF2-40B4-BE49-F238E27FC236}">
                <a16:creationId xmlns:a16="http://schemas.microsoft.com/office/drawing/2014/main" id="{214DCE51-3A7A-02D5-D551-4BB3DC819DF8}"/>
              </a:ext>
            </a:extLst>
          </p:cNvPr>
          <p:cNvSpPr txBox="1"/>
          <p:nvPr/>
        </p:nvSpPr>
        <p:spPr>
          <a:xfrm>
            <a:off x="6934859" y="4478241"/>
            <a:ext cx="5336310" cy="2308324"/>
          </a:xfrm>
          <a:prstGeom prst="rect">
            <a:avLst/>
          </a:prstGeom>
          <a:noFill/>
        </p:spPr>
        <p:txBody>
          <a:bodyPr wrap="square">
            <a:spAutoFit/>
          </a:bodyPr>
          <a:lstStyle/>
          <a:p>
            <a:r>
              <a:rPr lang="en-US" dirty="0"/>
              <a:t>Very low temperatures were used so that random thermal motion was negligible, enabling a strong magnetic field to align the cobalt nuclei with their spins parallel. The number of emitted electrons was counted in two directions: upward and downward. It was found that the emission of electrons was much greater in the downward direction – the south pole of the spinning nuclei – than the upward direction. </a:t>
            </a:r>
          </a:p>
        </p:txBody>
      </p:sp>
      <p:sp>
        <p:nvSpPr>
          <p:cNvPr id="10" name="TextBox 9">
            <a:extLst>
              <a:ext uri="{FF2B5EF4-FFF2-40B4-BE49-F238E27FC236}">
                <a16:creationId xmlns:a16="http://schemas.microsoft.com/office/drawing/2014/main" id="{9CE1C8F5-832B-811E-A405-96636E4E10DB}"/>
              </a:ext>
            </a:extLst>
          </p:cNvPr>
          <p:cNvSpPr txBox="1"/>
          <p:nvPr/>
        </p:nvSpPr>
        <p:spPr>
          <a:xfrm>
            <a:off x="400050" y="4755761"/>
            <a:ext cx="6099462" cy="1200329"/>
          </a:xfrm>
          <a:prstGeom prst="rect">
            <a:avLst/>
          </a:prstGeom>
          <a:noFill/>
        </p:spPr>
        <p:txBody>
          <a:bodyPr wrap="square">
            <a:spAutoFit/>
          </a:bodyPr>
          <a:lstStyle/>
          <a:p>
            <a:r>
              <a:rPr lang="en-US" dirty="0"/>
              <a:t>The fact that the real-life experiment with reversed spin direction behaved differently from the mirror image proved that parity is violated in the weak interaction of beta decay. The same conclusion – that the weak force does not conserve parity</a:t>
            </a:r>
          </a:p>
        </p:txBody>
      </p:sp>
      <p:pic>
        <p:nvPicPr>
          <p:cNvPr id="12" name="Picture 11" descr="A diagram of a mirror and a mirror&#10;&#10;Description automatically generated">
            <a:extLst>
              <a:ext uri="{FF2B5EF4-FFF2-40B4-BE49-F238E27FC236}">
                <a16:creationId xmlns:a16="http://schemas.microsoft.com/office/drawing/2014/main" id="{A1C67BF5-DEE7-E6B2-6D14-0832302DD1FA}"/>
              </a:ext>
            </a:extLst>
          </p:cNvPr>
          <p:cNvPicPr>
            <a:picLocks noChangeAspect="1"/>
          </p:cNvPicPr>
          <p:nvPr/>
        </p:nvPicPr>
        <p:blipFill>
          <a:blip r:embed="rId3"/>
          <a:stretch>
            <a:fillRect/>
          </a:stretch>
        </p:blipFill>
        <p:spPr>
          <a:xfrm>
            <a:off x="928460" y="2029905"/>
            <a:ext cx="4138303" cy="2167164"/>
          </a:xfrm>
          <a:prstGeom prst="rect">
            <a:avLst/>
          </a:prstGeom>
        </p:spPr>
      </p:pic>
      <p:pic>
        <p:nvPicPr>
          <p:cNvPr id="14" name="Picture 13" descr="A diagram of a mirror plane&#10;&#10;Description automatically generated">
            <a:extLst>
              <a:ext uri="{FF2B5EF4-FFF2-40B4-BE49-F238E27FC236}">
                <a16:creationId xmlns:a16="http://schemas.microsoft.com/office/drawing/2014/main" id="{3FECA656-2996-7ACD-AE9C-1ECA5C437742}"/>
              </a:ext>
            </a:extLst>
          </p:cNvPr>
          <p:cNvPicPr>
            <a:picLocks noChangeAspect="1"/>
          </p:cNvPicPr>
          <p:nvPr/>
        </p:nvPicPr>
        <p:blipFill>
          <a:blip r:embed="rId4"/>
          <a:stretch>
            <a:fillRect/>
          </a:stretch>
        </p:blipFill>
        <p:spPr>
          <a:xfrm>
            <a:off x="7375580" y="852724"/>
            <a:ext cx="3679370" cy="3702318"/>
          </a:xfrm>
          <a:prstGeom prst="rect">
            <a:avLst/>
          </a:prstGeom>
        </p:spPr>
      </p:pic>
      <p:sp>
        <p:nvSpPr>
          <p:cNvPr id="15" name="TextBox 14">
            <a:extLst>
              <a:ext uri="{FF2B5EF4-FFF2-40B4-BE49-F238E27FC236}">
                <a16:creationId xmlns:a16="http://schemas.microsoft.com/office/drawing/2014/main" id="{C9F61C07-43B8-6982-36A0-F8334F3B40C2}"/>
              </a:ext>
            </a:extLst>
          </p:cNvPr>
          <p:cNvSpPr txBox="1"/>
          <p:nvPr/>
        </p:nvSpPr>
        <p:spPr>
          <a:xfrm>
            <a:off x="1664801" y="4185710"/>
            <a:ext cx="2667269" cy="369332"/>
          </a:xfrm>
          <a:prstGeom prst="rect">
            <a:avLst/>
          </a:prstGeom>
          <a:noFill/>
        </p:spPr>
        <p:txBody>
          <a:bodyPr wrap="none" rtlCol="0">
            <a:spAutoFit/>
          </a:bodyPr>
          <a:lstStyle/>
          <a:p>
            <a:r>
              <a:rPr lang="en-US" dirty="0"/>
              <a:t>Parity conserving situation</a:t>
            </a:r>
          </a:p>
        </p:txBody>
      </p:sp>
      <p:pic>
        <p:nvPicPr>
          <p:cNvPr id="17" name="Picture 16">
            <a:extLst>
              <a:ext uri="{FF2B5EF4-FFF2-40B4-BE49-F238E27FC236}">
                <a16:creationId xmlns:a16="http://schemas.microsoft.com/office/drawing/2014/main" id="{520810CF-E7F8-6786-E8AA-A2FD6E4E41DA}"/>
              </a:ext>
            </a:extLst>
          </p:cNvPr>
          <p:cNvPicPr>
            <a:picLocks noChangeAspect="1"/>
          </p:cNvPicPr>
          <p:nvPr/>
        </p:nvPicPr>
        <p:blipFill>
          <a:blip r:embed="rId5"/>
          <a:stretch>
            <a:fillRect/>
          </a:stretch>
        </p:blipFill>
        <p:spPr>
          <a:xfrm>
            <a:off x="2718732" y="2065875"/>
            <a:ext cx="846897" cy="247968"/>
          </a:xfrm>
          <a:prstGeom prst="rect">
            <a:avLst/>
          </a:prstGeom>
        </p:spPr>
      </p:pic>
      <p:sp>
        <p:nvSpPr>
          <p:cNvPr id="18" name="TextBox 17">
            <a:extLst>
              <a:ext uri="{FF2B5EF4-FFF2-40B4-BE49-F238E27FC236}">
                <a16:creationId xmlns:a16="http://schemas.microsoft.com/office/drawing/2014/main" id="{6DDDF21E-7BF5-6EE3-5F76-ECF4382F1DE9}"/>
              </a:ext>
            </a:extLst>
          </p:cNvPr>
          <p:cNvSpPr txBox="1"/>
          <p:nvPr/>
        </p:nvSpPr>
        <p:spPr>
          <a:xfrm>
            <a:off x="2461481" y="2029905"/>
            <a:ext cx="1361398" cy="369332"/>
          </a:xfrm>
          <a:prstGeom prst="rect">
            <a:avLst/>
          </a:prstGeom>
          <a:noFill/>
        </p:spPr>
        <p:txBody>
          <a:bodyPr wrap="none" rtlCol="0">
            <a:spAutoFit/>
          </a:bodyPr>
          <a:lstStyle/>
          <a:p>
            <a:r>
              <a:rPr lang="en-US" dirty="0">
                <a:solidFill>
                  <a:schemeClr val="bg1"/>
                </a:solidFill>
              </a:rPr>
              <a:t>Parity transf.</a:t>
            </a:r>
          </a:p>
        </p:txBody>
      </p:sp>
    </p:spTree>
    <p:extLst>
      <p:ext uri="{BB962C8B-B14F-4D97-AF65-F5344CB8AC3E}">
        <p14:creationId xmlns:p14="http://schemas.microsoft.com/office/powerpoint/2010/main" val="182674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59C6DE-80CB-8F03-3EF9-AC75BB69124A}"/>
              </a:ext>
            </a:extLst>
          </p:cNvPr>
          <p:cNvSpPr txBox="1">
            <a:spLocks/>
          </p:cNvSpPr>
          <p:nvPr/>
        </p:nvSpPr>
        <p:spPr>
          <a:xfrm>
            <a:off x="354724" y="1"/>
            <a:ext cx="10515600" cy="987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Parity in 3Dim: Selection rules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39E737-4F49-D4BB-F146-2A955CE22C26}"/>
                  </a:ext>
                </a:extLst>
              </p:cNvPr>
              <p:cNvSpPr txBox="1"/>
              <p:nvPr/>
            </p:nvSpPr>
            <p:spPr>
              <a:xfrm>
                <a:off x="354724" y="987973"/>
                <a:ext cx="11482552" cy="956352"/>
              </a:xfrm>
              <a:prstGeom prst="rect">
                <a:avLst/>
              </a:prstGeom>
              <a:noFill/>
            </p:spPr>
            <p:txBody>
              <a:bodyPr wrap="square">
                <a:spAutoFit/>
              </a:bodyPr>
              <a:lstStyle/>
              <a:p>
                <a:r>
                  <a:rPr lang="en-US" sz="1800" b="1" dirty="0">
                    <a:effectLst/>
                    <a:highlight>
                      <a:srgbClr val="FFFF00"/>
                    </a:highlight>
                    <a:latin typeface="ACaslonPro"/>
                  </a:rPr>
                  <a:t>Selection rules </a:t>
                </a:r>
                <a:r>
                  <a:rPr lang="en-US" sz="1800" dirty="0">
                    <a:effectLst/>
                    <a:highlight>
                      <a:srgbClr val="FFFF00"/>
                    </a:highlight>
                    <a:latin typeface="ACaslonPro"/>
                  </a:rPr>
                  <a:t>tell you when a matrix element is zero based on the symmetry of the situation</a:t>
                </a:r>
                <a:r>
                  <a:rPr lang="en-US" sz="1800" dirty="0">
                    <a:effectLst/>
                    <a:latin typeface="ACaslonPro"/>
                  </a:rPr>
                  <a:t>. Recall that a matrix element is any object of the form </a:t>
                </a:r>
                <a14:m>
                  <m:oMath xmlns:m="http://schemas.openxmlformats.org/officeDocument/2006/math">
                    <m:d>
                      <m:dPr>
                        <m:begChr m:val="⟨"/>
                        <m:endChr m:val="⟩"/>
                        <m:ctrlPr>
                          <a:rPr lang="en-US" sz="1800" i="1" smtClean="0">
                            <a:effectLst/>
                            <a:latin typeface="Cambria Math" panose="02040503050406030204" pitchFamily="18" charset="0"/>
                          </a:rPr>
                        </m:ctrlPr>
                      </m:dPr>
                      <m:e>
                        <m:r>
                          <a:rPr lang="en-US" sz="1800" b="0" i="1" smtClean="0">
                            <a:effectLst/>
                            <a:latin typeface="Cambria Math" panose="02040503050406030204" pitchFamily="18" charset="0"/>
                          </a:rPr>
                          <m:t>𝑏</m:t>
                        </m:r>
                        <m:r>
                          <a:rPr lang="en-US" sz="1800" b="0" i="1" smtClean="0">
                            <a:effectLst/>
                            <a:latin typeface="Cambria Math" panose="02040503050406030204" pitchFamily="18" charset="0"/>
                          </a:rPr>
                          <m:t>|</m:t>
                        </m:r>
                        <m:acc>
                          <m:accPr>
                            <m:chr m:val="̂"/>
                            <m:ctrlPr>
                              <a:rPr lang="en-US" sz="1800" b="0" i="1" smtClean="0">
                                <a:effectLst/>
                                <a:latin typeface="Cambria Math" panose="02040503050406030204" pitchFamily="18" charset="0"/>
                              </a:rPr>
                            </m:ctrlPr>
                          </m:accPr>
                          <m:e>
                            <m:r>
                              <a:rPr lang="en-US" sz="1800" b="0" i="1" smtClean="0">
                                <a:effectLst/>
                                <a:latin typeface="Cambria Math" panose="02040503050406030204" pitchFamily="18" charset="0"/>
                              </a:rPr>
                              <m:t>𝑄</m:t>
                            </m:r>
                          </m:e>
                        </m:acc>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𝑎</m:t>
                        </m:r>
                      </m:e>
                    </m:d>
                  </m:oMath>
                </a14:m>
                <a:r>
                  <a:rPr lang="en-US" dirty="0"/>
                  <a:t> an expectation value is a special case of a matrix element with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𝜓</m:t>
                    </m:r>
                  </m:oMath>
                </a14:m>
                <a:r>
                  <a:rPr lang="en-US" dirty="0"/>
                  <a:t>. One operator whose selection rules are physically important is the electric dipole moment operator </a:t>
                </a:r>
              </a:p>
            </p:txBody>
          </p:sp>
        </mc:Choice>
        <mc:Fallback xmlns="">
          <p:sp>
            <p:nvSpPr>
              <p:cNvPr id="6" name="TextBox 5">
                <a:extLst>
                  <a:ext uri="{FF2B5EF4-FFF2-40B4-BE49-F238E27FC236}">
                    <a16:creationId xmlns:a16="http://schemas.microsoft.com/office/drawing/2014/main" id="{1B39E737-4F49-D4BB-F146-2A955CE22C26}"/>
                  </a:ext>
                </a:extLst>
              </p:cNvPr>
              <p:cNvSpPr txBox="1">
                <a:spLocks noRot="1" noChangeAspect="1" noMove="1" noResize="1" noEditPoints="1" noAdjustHandles="1" noChangeArrowheads="1" noChangeShapeType="1" noTextEdit="1"/>
              </p:cNvSpPr>
              <p:nvPr/>
            </p:nvSpPr>
            <p:spPr>
              <a:xfrm>
                <a:off x="354724" y="987973"/>
                <a:ext cx="11482552" cy="956352"/>
              </a:xfrm>
              <a:prstGeom prst="rect">
                <a:avLst/>
              </a:prstGeom>
              <a:blipFill>
                <a:blip r:embed="rId2"/>
                <a:stretch>
                  <a:fillRect l="-331" t="-2597" r="-552" b="-9091"/>
                </a:stretch>
              </a:blipFill>
            </p:spPr>
            <p:txBody>
              <a:bodyPr/>
              <a:lstStyle/>
              <a:p>
                <a:r>
                  <a:rPr lang="en-US">
                    <a:noFill/>
                  </a:rPr>
                  <a:t> </a:t>
                </a:r>
              </a:p>
            </p:txBody>
          </p:sp>
        </mc:Fallback>
      </mc:AlternateContent>
      <p:pic>
        <p:nvPicPr>
          <p:cNvPr id="8" name="Picture 7" descr="A black symbol with a white background&#10;&#10;Description automatically generated">
            <a:extLst>
              <a:ext uri="{FF2B5EF4-FFF2-40B4-BE49-F238E27FC236}">
                <a16:creationId xmlns:a16="http://schemas.microsoft.com/office/drawing/2014/main" id="{9B7C70E0-F065-9B62-DD40-A2CF36E54E00}"/>
              </a:ext>
            </a:extLst>
          </p:cNvPr>
          <p:cNvPicPr>
            <a:picLocks noChangeAspect="1"/>
          </p:cNvPicPr>
          <p:nvPr/>
        </p:nvPicPr>
        <p:blipFill>
          <a:blip r:embed="rId3"/>
          <a:stretch>
            <a:fillRect/>
          </a:stretch>
        </p:blipFill>
        <p:spPr>
          <a:xfrm>
            <a:off x="5191454" y="2215744"/>
            <a:ext cx="1335689" cy="495126"/>
          </a:xfrm>
          <a:prstGeom prst="rect">
            <a:avLst/>
          </a:prstGeom>
        </p:spPr>
      </p:pic>
      <p:pic>
        <p:nvPicPr>
          <p:cNvPr id="10" name="Picture 9" descr="A diagram of a mathematical equation&#10;&#10;Description automatically generated">
            <a:extLst>
              <a:ext uri="{FF2B5EF4-FFF2-40B4-BE49-F238E27FC236}">
                <a16:creationId xmlns:a16="http://schemas.microsoft.com/office/drawing/2014/main" id="{2F0DED2A-C35B-067E-E4CA-6B30932A0939}"/>
              </a:ext>
            </a:extLst>
          </p:cNvPr>
          <p:cNvPicPr>
            <a:picLocks noChangeAspect="1"/>
          </p:cNvPicPr>
          <p:nvPr/>
        </p:nvPicPr>
        <p:blipFill>
          <a:blip r:embed="rId4"/>
          <a:stretch>
            <a:fillRect/>
          </a:stretch>
        </p:blipFill>
        <p:spPr>
          <a:xfrm>
            <a:off x="8891971" y="1960209"/>
            <a:ext cx="2627367" cy="94983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E7AA9D-B515-1A1D-7BDB-B3C12CE72328}"/>
                  </a:ext>
                </a:extLst>
              </p:cNvPr>
              <p:cNvSpPr txBox="1"/>
              <p:nvPr/>
            </p:nvSpPr>
            <p:spPr>
              <a:xfrm>
                <a:off x="430924" y="2982289"/>
                <a:ext cx="11406352" cy="956480"/>
              </a:xfrm>
              <a:prstGeom prst="rect">
                <a:avLst/>
              </a:prstGeom>
              <a:noFill/>
            </p:spPr>
            <p:txBody>
              <a:bodyPr wrap="square">
                <a:spAutoFit/>
              </a:bodyPr>
              <a:lstStyle/>
              <a:p>
                <a:r>
                  <a:rPr lang="en-US" sz="1800" dirty="0">
                    <a:effectLst/>
                    <a:latin typeface="ACaslonPro"/>
                  </a:rPr>
                  <a:t>The selection rules for this operator—the operator itself is nothing more than the charge of the particle times its position—determine which atomic transitions are allowed and which are forbidden. It is odd under parity since the position vector </a:t>
                </a:r>
                <a14:m>
                  <m:oMath xmlns:m="http://schemas.openxmlformats.org/officeDocument/2006/math">
                    <m:acc>
                      <m:accPr>
                        <m:chr m:val="̂"/>
                        <m:ctrlPr>
                          <a:rPr lang="en-US" sz="1800" b="0" i="1" smtClean="0">
                            <a:effectLst/>
                            <a:latin typeface="Cambria Math" panose="02040503050406030204" pitchFamily="18" charset="0"/>
                          </a:rPr>
                        </m:ctrlPr>
                      </m:accPr>
                      <m:e>
                        <m:r>
                          <a:rPr lang="en-US" sz="1800" b="1" i="1" smtClean="0">
                            <a:effectLst/>
                            <a:latin typeface="Cambria Math" panose="02040503050406030204" pitchFamily="18" charset="0"/>
                          </a:rPr>
                          <m:t>𝒓</m:t>
                        </m:r>
                      </m:e>
                    </m:acc>
                  </m:oMath>
                </a14:m>
                <a:r>
                  <a:rPr lang="en-US" dirty="0"/>
                  <a:t> is odd</a:t>
                </a:r>
              </a:p>
            </p:txBody>
          </p:sp>
        </mc:Choice>
        <mc:Fallback xmlns="">
          <p:sp>
            <p:nvSpPr>
              <p:cNvPr id="12" name="TextBox 11">
                <a:extLst>
                  <a:ext uri="{FF2B5EF4-FFF2-40B4-BE49-F238E27FC236}">
                    <a16:creationId xmlns:a16="http://schemas.microsoft.com/office/drawing/2014/main" id="{AFE7AA9D-B515-1A1D-7BDB-B3C12CE72328}"/>
                  </a:ext>
                </a:extLst>
              </p:cNvPr>
              <p:cNvSpPr txBox="1">
                <a:spLocks noRot="1" noChangeAspect="1" noMove="1" noResize="1" noEditPoints="1" noAdjustHandles="1" noChangeArrowheads="1" noChangeShapeType="1" noTextEdit="1"/>
              </p:cNvSpPr>
              <p:nvPr/>
            </p:nvSpPr>
            <p:spPr>
              <a:xfrm>
                <a:off x="430924" y="2982289"/>
                <a:ext cx="11406352" cy="956480"/>
              </a:xfrm>
              <a:prstGeom prst="rect">
                <a:avLst/>
              </a:prstGeom>
              <a:blipFill>
                <a:blip r:embed="rId5"/>
                <a:stretch>
                  <a:fillRect l="-556" t="-2597" b="-5195"/>
                </a:stretch>
              </a:blipFill>
            </p:spPr>
            <p:txBody>
              <a:bodyPr/>
              <a:lstStyle/>
              <a:p>
                <a:r>
                  <a:rPr lang="en-US">
                    <a:noFill/>
                  </a:rPr>
                  <a:t> </a:t>
                </a:r>
              </a:p>
            </p:txBody>
          </p:sp>
        </mc:Fallback>
      </mc:AlternateContent>
      <p:pic>
        <p:nvPicPr>
          <p:cNvPr id="14" name="Picture 13" descr="A black and white math equation&#10;&#10;Description automatically generated">
            <a:extLst>
              <a:ext uri="{FF2B5EF4-FFF2-40B4-BE49-F238E27FC236}">
                <a16:creationId xmlns:a16="http://schemas.microsoft.com/office/drawing/2014/main" id="{832A358F-C109-1468-9DA1-1EC7B6E47A8D}"/>
              </a:ext>
            </a:extLst>
          </p:cNvPr>
          <p:cNvPicPr>
            <a:picLocks noChangeAspect="1"/>
          </p:cNvPicPr>
          <p:nvPr/>
        </p:nvPicPr>
        <p:blipFill>
          <a:blip r:embed="rId6"/>
          <a:stretch>
            <a:fillRect/>
          </a:stretch>
        </p:blipFill>
        <p:spPr>
          <a:xfrm>
            <a:off x="4659257" y="3653375"/>
            <a:ext cx="2158781" cy="678151"/>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D7BD9A-2EBE-EA77-387F-EE738E143BA2}"/>
                  </a:ext>
                </a:extLst>
              </p:cNvPr>
              <p:cNvSpPr txBox="1"/>
              <p:nvPr/>
            </p:nvSpPr>
            <p:spPr>
              <a:xfrm>
                <a:off x="354724" y="4349350"/>
                <a:ext cx="10016268" cy="381515"/>
              </a:xfrm>
              <a:prstGeom prst="rect">
                <a:avLst/>
              </a:prstGeom>
              <a:noFill/>
            </p:spPr>
            <p:txBody>
              <a:bodyPr wrap="none" rtlCol="0">
                <a:spAutoFit/>
              </a:bodyPr>
              <a:lstStyle/>
              <a:p>
                <a:r>
                  <a:rPr lang="en-US" sz="1800" dirty="0">
                    <a:effectLst/>
                    <a:latin typeface="ACaslonPro"/>
                  </a:rPr>
                  <a:t>Now consider the matrix elements of the electric dipole operator between two states </a:t>
                </a:r>
                <a14:m>
                  <m:oMath xmlns:m="http://schemas.openxmlformats.org/officeDocument/2006/math">
                    <m:sSub>
                      <m:sSubPr>
                        <m:ctrlPr>
                          <a:rPr lang="en-US" sz="1800" i="1" smtClean="0">
                            <a:effectLst/>
                            <a:latin typeface="Cambria Math" panose="02040503050406030204" pitchFamily="18" charset="0"/>
                          </a:rPr>
                        </m:ctrlPr>
                      </m:sSubPr>
                      <m:e>
                        <m:r>
                          <a:rPr lang="en-US" sz="1800" i="1" smtClean="0">
                            <a:effectLst/>
                            <a:latin typeface="Cambria Math" panose="02040503050406030204" pitchFamily="18" charset="0"/>
                            <a:ea typeface="Cambria Math" panose="02040503050406030204" pitchFamily="18" charset="0"/>
                          </a:rPr>
                          <m:t>𝜓</m:t>
                        </m:r>
                      </m:e>
                      <m:sub>
                        <m:r>
                          <a:rPr lang="en-US" sz="1800" b="0" i="1" smtClean="0">
                            <a:effectLst/>
                            <a:latin typeface="Cambria Math" panose="02040503050406030204" pitchFamily="18" charset="0"/>
                          </a:rPr>
                          <m:t>𝑛</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𝑙</m:t>
                        </m:r>
                        <m:r>
                          <a:rPr lang="en-US" sz="1800" b="0" i="1" smtClean="0">
                            <a:effectLst/>
                            <a:latin typeface="Cambria Math" panose="02040503050406030204" pitchFamily="18" charset="0"/>
                          </a:rPr>
                          <m:t>,</m:t>
                        </m:r>
                        <m:r>
                          <a:rPr lang="en-US" sz="1800" b="0" i="1" smtClean="0">
                            <a:effectLst/>
                            <a:latin typeface="Cambria Math" panose="02040503050406030204" pitchFamily="18" charset="0"/>
                          </a:rPr>
                          <m:t>𝑚</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𝜓</m:t>
                        </m:r>
                      </m:e>
                      <m:sub>
                        <m:r>
                          <a:rPr lang="en-US" i="1">
                            <a:latin typeface="Cambria Math" panose="02040503050406030204" pitchFamily="18" charset="0"/>
                          </a:rPr>
                          <m:t>𝑛</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𝑙</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sub>
                    </m:sSub>
                  </m:oMath>
                </a14:m>
                <a:r>
                  <a:rPr lang="en-US" dirty="0"/>
                  <a:t> </a:t>
                </a:r>
              </a:p>
            </p:txBody>
          </p:sp>
        </mc:Choice>
        <mc:Fallback xmlns="">
          <p:sp>
            <p:nvSpPr>
              <p:cNvPr id="15" name="TextBox 14">
                <a:extLst>
                  <a:ext uri="{FF2B5EF4-FFF2-40B4-BE49-F238E27FC236}">
                    <a16:creationId xmlns:a16="http://schemas.microsoft.com/office/drawing/2014/main" id="{43D7BD9A-2EBE-EA77-387F-EE738E143BA2}"/>
                  </a:ext>
                </a:extLst>
              </p:cNvPr>
              <p:cNvSpPr txBox="1">
                <a:spLocks noRot="1" noChangeAspect="1" noMove="1" noResize="1" noEditPoints="1" noAdjustHandles="1" noChangeArrowheads="1" noChangeShapeType="1" noTextEdit="1"/>
              </p:cNvSpPr>
              <p:nvPr/>
            </p:nvSpPr>
            <p:spPr>
              <a:xfrm>
                <a:off x="354724" y="4349350"/>
                <a:ext cx="10016268" cy="381515"/>
              </a:xfrm>
              <a:prstGeom prst="rect">
                <a:avLst/>
              </a:prstGeom>
              <a:blipFill>
                <a:blip r:embed="rId7"/>
                <a:stretch>
                  <a:fillRect l="-380" t="-6452" b="-2258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A2E8023F-BEC9-51B5-01D2-DF8E2299914C}"/>
              </a:ext>
            </a:extLst>
          </p:cNvPr>
          <p:cNvGrpSpPr/>
          <p:nvPr/>
        </p:nvGrpSpPr>
        <p:grpSpPr>
          <a:xfrm>
            <a:off x="354724" y="4822991"/>
            <a:ext cx="10817772" cy="552167"/>
            <a:chOff x="354724" y="4759931"/>
            <a:chExt cx="10817772" cy="552167"/>
          </a:xfrm>
        </p:grpSpPr>
        <p:pic>
          <p:nvPicPr>
            <p:cNvPr id="19" name="Picture 18" descr="A black text on a white background&#10;&#10;Description automatically generated">
              <a:extLst>
                <a:ext uri="{FF2B5EF4-FFF2-40B4-BE49-F238E27FC236}">
                  <a16:creationId xmlns:a16="http://schemas.microsoft.com/office/drawing/2014/main" id="{4AD77FF0-0600-3BA4-FDB6-45B217ED2F41}"/>
                </a:ext>
              </a:extLst>
            </p:cNvPr>
            <p:cNvPicPr>
              <a:picLocks noChangeAspect="1"/>
            </p:cNvPicPr>
            <p:nvPr/>
          </p:nvPicPr>
          <p:blipFill>
            <a:blip r:embed="rId8"/>
            <a:stretch>
              <a:fillRect/>
            </a:stretch>
          </p:blipFill>
          <p:spPr>
            <a:xfrm>
              <a:off x="354724" y="4759931"/>
              <a:ext cx="4217276" cy="552167"/>
            </a:xfrm>
            <a:prstGeom prst="rect">
              <a:avLst/>
            </a:prstGeom>
          </p:spPr>
        </p:pic>
        <p:pic>
          <p:nvPicPr>
            <p:cNvPr id="21" name="Picture 20" descr="A black text on a white background&#10;&#10;Description automatically generated">
              <a:extLst>
                <a:ext uri="{FF2B5EF4-FFF2-40B4-BE49-F238E27FC236}">
                  <a16:creationId xmlns:a16="http://schemas.microsoft.com/office/drawing/2014/main" id="{DA9E7E4C-68E1-E238-2A79-D211F0B949BA}"/>
                </a:ext>
              </a:extLst>
            </p:cNvPr>
            <p:cNvPicPr>
              <a:picLocks noChangeAspect="1"/>
            </p:cNvPicPr>
            <p:nvPr/>
          </p:nvPicPr>
          <p:blipFill>
            <a:blip r:embed="rId9"/>
            <a:stretch>
              <a:fillRect/>
            </a:stretch>
          </p:blipFill>
          <p:spPr>
            <a:xfrm>
              <a:off x="4652688" y="4804418"/>
              <a:ext cx="3219560" cy="463191"/>
            </a:xfrm>
            <a:prstGeom prst="rect">
              <a:avLst/>
            </a:prstGeom>
          </p:spPr>
        </p:pic>
        <p:pic>
          <p:nvPicPr>
            <p:cNvPr id="23" name="Picture 22">
              <a:extLst>
                <a:ext uri="{FF2B5EF4-FFF2-40B4-BE49-F238E27FC236}">
                  <a16:creationId xmlns:a16="http://schemas.microsoft.com/office/drawing/2014/main" id="{C7818913-4D06-40E9-7EBE-1895221AF6EA}"/>
                </a:ext>
              </a:extLst>
            </p:cNvPr>
            <p:cNvPicPr>
              <a:picLocks noChangeAspect="1"/>
            </p:cNvPicPr>
            <p:nvPr/>
          </p:nvPicPr>
          <p:blipFill>
            <a:blip r:embed="rId10"/>
            <a:stretch>
              <a:fillRect/>
            </a:stretch>
          </p:blipFill>
          <p:spPr>
            <a:xfrm>
              <a:off x="7952936" y="4794098"/>
              <a:ext cx="3219560" cy="467355"/>
            </a:xfrm>
            <a:prstGeom prst="rect">
              <a:avLst/>
            </a:prstGeom>
          </p:spPr>
        </p:pic>
      </p:grpSp>
      <p:sp>
        <p:nvSpPr>
          <p:cNvPr id="24" name="TextBox 23">
            <a:extLst>
              <a:ext uri="{FF2B5EF4-FFF2-40B4-BE49-F238E27FC236}">
                <a16:creationId xmlns:a16="http://schemas.microsoft.com/office/drawing/2014/main" id="{09A5220E-90FF-FF33-49D4-F7D8733F9634}"/>
              </a:ext>
            </a:extLst>
          </p:cNvPr>
          <p:cNvSpPr txBox="1"/>
          <p:nvPr/>
        </p:nvSpPr>
        <p:spPr>
          <a:xfrm>
            <a:off x="354724" y="5500695"/>
            <a:ext cx="3482364" cy="369332"/>
          </a:xfrm>
          <a:prstGeom prst="rect">
            <a:avLst/>
          </a:prstGeom>
          <a:noFill/>
        </p:spPr>
        <p:txBody>
          <a:bodyPr wrap="none" rtlCol="0">
            <a:spAutoFit/>
          </a:bodyPr>
          <a:lstStyle/>
          <a:p>
            <a:r>
              <a:rPr lang="en-US" sz="1800" dirty="0">
                <a:effectLst/>
                <a:latin typeface="ACaslonPro"/>
              </a:rPr>
              <a:t>From this we see immediately that </a:t>
            </a:r>
            <a:endParaRPr lang="en-US" dirty="0"/>
          </a:p>
        </p:txBody>
      </p:sp>
      <p:pic>
        <p:nvPicPr>
          <p:cNvPr id="27" name="Picture 26">
            <a:extLst>
              <a:ext uri="{FF2B5EF4-FFF2-40B4-BE49-F238E27FC236}">
                <a16:creationId xmlns:a16="http://schemas.microsoft.com/office/drawing/2014/main" id="{B1B8730D-0E44-352E-F865-094EFF9B12E9}"/>
              </a:ext>
            </a:extLst>
          </p:cNvPr>
          <p:cNvPicPr>
            <a:picLocks noChangeAspect="1"/>
          </p:cNvPicPr>
          <p:nvPr/>
        </p:nvPicPr>
        <p:blipFill>
          <a:blip r:embed="rId11"/>
          <a:stretch>
            <a:fillRect/>
          </a:stretch>
        </p:blipFill>
        <p:spPr>
          <a:xfrm>
            <a:off x="354724" y="5991110"/>
            <a:ext cx="4836730" cy="527275"/>
          </a:xfrm>
          <a:prstGeom prst="rect">
            <a:avLst/>
          </a:prstGeom>
        </p:spPr>
      </p:pic>
      <p:sp>
        <p:nvSpPr>
          <p:cNvPr id="29" name="Right Arrow 28">
            <a:extLst>
              <a:ext uri="{FF2B5EF4-FFF2-40B4-BE49-F238E27FC236}">
                <a16:creationId xmlns:a16="http://schemas.microsoft.com/office/drawing/2014/main" id="{4295C8A5-1BA3-C6B8-308F-6169C654EAE6}"/>
              </a:ext>
            </a:extLst>
          </p:cNvPr>
          <p:cNvSpPr/>
          <p:nvPr/>
        </p:nvSpPr>
        <p:spPr>
          <a:xfrm rot="10800000">
            <a:off x="5236604" y="6059040"/>
            <a:ext cx="375920" cy="3914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B7AC228E-FE03-AD4F-293C-01E1C8D07225}"/>
              </a:ext>
            </a:extLst>
          </p:cNvPr>
          <p:cNvSpPr txBox="1"/>
          <p:nvPr/>
        </p:nvSpPr>
        <p:spPr>
          <a:xfrm>
            <a:off x="5698299" y="5931581"/>
            <a:ext cx="6493701" cy="646331"/>
          </a:xfrm>
          <a:prstGeom prst="rect">
            <a:avLst/>
          </a:prstGeom>
          <a:noFill/>
        </p:spPr>
        <p:txBody>
          <a:bodyPr wrap="none" rtlCol="0">
            <a:spAutoFit/>
          </a:bodyPr>
          <a:lstStyle/>
          <a:p>
            <a:r>
              <a:rPr lang="en-US" sz="1800" b="1" dirty="0">
                <a:effectLst/>
                <a:latin typeface="ACaslonPro"/>
              </a:rPr>
              <a:t>Laporte’s rule</a:t>
            </a:r>
            <a:r>
              <a:rPr lang="en-US" b="1" dirty="0">
                <a:latin typeface="ACaslonPro"/>
              </a:rPr>
              <a:t>. </a:t>
            </a:r>
            <a:r>
              <a:rPr lang="en-US" dirty="0">
                <a:latin typeface="ACaslonPro"/>
              </a:rPr>
              <a:t>It can be generalized to </a:t>
            </a:r>
            <a:r>
              <a:rPr lang="en-US" sz="1800" dirty="0">
                <a:effectLst/>
                <a:latin typeface="ACaslonPro"/>
              </a:rPr>
              <a:t>any operator, as long as you </a:t>
            </a:r>
          </a:p>
          <a:p>
            <a:r>
              <a:rPr lang="en-US" sz="1800" dirty="0">
                <a:effectLst/>
                <a:latin typeface="ACaslonPro"/>
              </a:rPr>
              <a:t>know how that operator transforms under parity </a:t>
            </a:r>
            <a:endParaRPr lang="en-US" dirty="0"/>
          </a:p>
        </p:txBody>
      </p:sp>
    </p:spTree>
    <p:extLst>
      <p:ext uri="{BB962C8B-B14F-4D97-AF65-F5344CB8AC3E}">
        <p14:creationId xmlns:p14="http://schemas.microsoft.com/office/powerpoint/2010/main" val="343949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CC8C53-88F8-D02C-7280-6114B04FEB66}"/>
              </a:ext>
            </a:extLst>
          </p:cNvPr>
          <p:cNvSpPr txBox="1">
            <a:spLocks/>
          </p:cNvSpPr>
          <p:nvPr/>
        </p:nvSpPr>
        <p:spPr>
          <a:xfrm>
            <a:off x="354724" y="1"/>
            <a:ext cx="10515600" cy="987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Parity in 3Dim: Selection rules</a:t>
            </a:r>
          </a:p>
        </p:txBody>
      </p:sp>
      <p:pic>
        <p:nvPicPr>
          <p:cNvPr id="5" name="Picture 4" descr="A collage of graphs&#10;&#10;Description automatically generated">
            <a:extLst>
              <a:ext uri="{FF2B5EF4-FFF2-40B4-BE49-F238E27FC236}">
                <a16:creationId xmlns:a16="http://schemas.microsoft.com/office/drawing/2014/main" id="{F3688E78-FBC3-27D4-FA63-9C9C9804125D}"/>
              </a:ext>
            </a:extLst>
          </p:cNvPr>
          <p:cNvPicPr>
            <a:picLocks noChangeAspect="1"/>
          </p:cNvPicPr>
          <p:nvPr/>
        </p:nvPicPr>
        <p:blipFill>
          <a:blip r:embed="rId2"/>
          <a:stretch>
            <a:fillRect/>
          </a:stretch>
        </p:blipFill>
        <p:spPr>
          <a:xfrm>
            <a:off x="480060" y="1406144"/>
            <a:ext cx="4508862" cy="4208272"/>
          </a:xfrm>
          <a:prstGeom prst="rect">
            <a:avLst/>
          </a:prstGeom>
        </p:spPr>
      </p:pic>
      <p:sp>
        <p:nvSpPr>
          <p:cNvPr id="7" name="TextBox 6">
            <a:extLst>
              <a:ext uri="{FF2B5EF4-FFF2-40B4-BE49-F238E27FC236}">
                <a16:creationId xmlns:a16="http://schemas.microsoft.com/office/drawing/2014/main" id="{C9D96C88-677E-9166-CC8F-097ED3323334}"/>
              </a:ext>
            </a:extLst>
          </p:cNvPr>
          <p:cNvSpPr txBox="1"/>
          <p:nvPr/>
        </p:nvSpPr>
        <p:spPr>
          <a:xfrm>
            <a:off x="5612524" y="889843"/>
            <a:ext cx="6099048" cy="5078313"/>
          </a:xfrm>
          <a:prstGeom prst="rect">
            <a:avLst/>
          </a:prstGeom>
          <a:noFill/>
        </p:spPr>
        <p:txBody>
          <a:bodyPr wrap="square">
            <a:spAutoFit/>
          </a:bodyPr>
          <a:lstStyle/>
          <a:p>
            <a:r>
              <a:rPr lang="en-US" dirty="0"/>
              <a:t>Three wavefunction solutions to the time-dependent Schrödinger equation for an electron in a harmonic oscillator potential. </a:t>
            </a:r>
          </a:p>
          <a:p>
            <a:endParaRPr lang="en-US" dirty="0"/>
          </a:p>
          <a:p>
            <a:r>
              <a:rPr lang="en-US" dirty="0"/>
              <a:t>Left: The real part (blue) and imaginary part (red) of the wavefunction. Right: The probability of finding the particle at a certain position. </a:t>
            </a:r>
          </a:p>
          <a:p>
            <a:endParaRPr lang="en-US" dirty="0"/>
          </a:p>
          <a:p>
            <a:r>
              <a:rPr lang="en-US" dirty="0"/>
              <a:t>The top row is an energy eigenstate with low energy, the middle row is an energy eigenstate with higher energy, and the bottom is a quantum superposition mixing those two states. </a:t>
            </a:r>
          </a:p>
          <a:p>
            <a:endParaRPr lang="en-US" dirty="0"/>
          </a:p>
          <a:p>
            <a:r>
              <a:rPr lang="en-US" dirty="0"/>
              <a:t>The bottom-right shows that the electron is moving back and forth in the superposition state. </a:t>
            </a:r>
          </a:p>
          <a:p>
            <a:endParaRPr lang="en-US" dirty="0"/>
          </a:p>
          <a:p>
            <a:r>
              <a:rPr lang="en-US" dirty="0"/>
              <a:t>This motion causes an oscillating electric dipole moment, which in turn is proportional to the transition dipole moment between the two eigenstates.</a:t>
            </a:r>
          </a:p>
        </p:txBody>
      </p:sp>
    </p:spTree>
    <p:extLst>
      <p:ext uri="{BB962C8B-B14F-4D97-AF65-F5344CB8AC3E}">
        <p14:creationId xmlns:p14="http://schemas.microsoft.com/office/powerpoint/2010/main" val="1030114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2C3C2B-3B36-FF2D-78B2-757E4075DB3A}"/>
              </a:ext>
            </a:extLst>
          </p:cNvPr>
          <p:cNvSpPr txBox="1">
            <a:spLocks/>
          </p:cNvSpPr>
          <p:nvPr/>
        </p:nvSpPr>
        <p:spPr>
          <a:xfrm>
            <a:off x="354724" y="1"/>
            <a:ext cx="10515600" cy="987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Parity in 3Dim: Selection rules</a:t>
            </a:r>
          </a:p>
        </p:txBody>
      </p:sp>
      <p:pic>
        <p:nvPicPr>
          <p:cNvPr id="4" name="Picture 3" descr="A diagram of a graph&#10;&#10;Description automatically generated">
            <a:extLst>
              <a:ext uri="{FF2B5EF4-FFF2-40B4-BE49-F238E27FC236}">
                <a16:creationId xmlns:a16="http://schemas.microsoft.com/office/drawing/2014/main" id="{9A0D5E09-7BE1-3FE1-D779-F5B7D56FE2AA}"/>
              </a:ext>
            </a:extLst>
          </p:cNvPr>
          <p:cNvPicPr>
            <a:picLocks noChangeAspect="1"/>
          </p:cNvPicPr>
          <p:nvPr/>
        </p:nvPicPr>
        <p:blipFill>
          <a:blip r:embed="rId2"/>
          <a:stretch>
            <a:fillRect/>
          </a:stretch>
        </p:blipFill>
        <p:spPr>
          <a:xfrm>
            <a:off x="97869" y="2388742"/>
            <a:ext cx="6996099" cy="321067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71ADEC-B19A-0FA9-9BB0-2DA09FD1150C}"/>
                  </a:ext>
                </a:extLst>
              </p:cNvPr>
              <p:cNvSpPr txBox="1"/>
              <p:nvPr/>
            </p:nvSpPr>
            <p:spPr>
              <a:xfrm>
                <a:off x="354724" y="1030724"/>
                <a:ext cx="11561627" cy="923330"/>
              </a:xfrm>
              <a:prstGeom prst="rect">
                <a:avLst/>
              </a:prstGeom>
              <a:noFill/>
            </p:spPr>
            <p:txBody>
              <a:bodyPr wrap="none" rtlCol="0">
                <a:spAutoFit/>
              </a:bodyPr>
              <a:lstStyle/>
              <a:p>
                <a:r>
                  <a:rPr lang="en-US" b="0" i="0" dirty="0">
                    <a:solidFill>
                      <a:srgbClr val="001D35"/>
                    </a:solidFill>
                    <a:effectLst/>
                    <a:latin typeface="Google Sans"/>
                  </a:rPr>
                  <a:t>An example of an electron dipole moment transition is the transition between the 1s and 2p orbitals in a hydrogen atom; </a:t>
                </a:r>
              </a:p>
              <a:p>
                <a:r>
                  <a:rPr lang="en-US" b="0" i="0" dirty="0">
                    <a:solidFill>
                      <a:srgbClr val="001D35"/>
                    </a:solidFill>
                    <a:effectLst/>
                    <a:latin typeface="Google Sans"/>
                  </a:rPr>
                  <a:t>this is considered an "allowed" transition because the change in the angular momentum quantum number </a:t>
                </a:r>
                <a14:m>
                  <m:oMath xmlns:m="http://schemas.openxmlformats.org/officeDocument/2006/math">
                    <m:r>
                      <a:rPr lang="en-US" i="1" dirty="0" smtClean="0">
                        <a:solidFill>
                          <a:srgbClr val="001D35"/>
                        </a:solidFill>
                        <a:latin typeface="Cambria Math" panose="02040503050406030204" pitchFamily="18" charset="0"/>
                      </a:rPr>
                      <m:t>𝑙</m:t>
                    </m:r>
                    <m:r>
                      <a:rPr lang="en-US" b="0" i="0" dirty="0" smtClean="0">
                        <a:solidFill>
                          <a:srgbClr val="001D35"/>
                        </a:solidFill>
                        <a:latin typeface="Cambria Math" panose="02040503050406030204" pitchFamily="18" charset="0"/>
                      </a:rPr>
                      <m:t>=+1</m:t>
                    </m:r>
                  </m:oMath>
                </a14:m>
                <a:r>
                  <a:rPr lang="en-US" b="0" i="0" dirty="0">
                    <a:solidFill>
                      <a:srgbClr val="001D35"/>
                    </a:solidFill>
                    <a:effectLst/>
                    <a:latin typeface="Google Sans"/>
                  </a:rPr>
                  <a:t>, </a:t>
                </a:r>
              </a:p>
              <a:p>
                <a:r>
                  <a:rPr lang="en-US" b="0" i="0" dirty="0">
                    <a:solidFill>
                      <a:srgbClr val="001D35"/>
                    </a:solidFill>
                    <a:effectLst/>
                    <a:latin typeface="Google Sans"/>
                  </a:rPr>
                  <a:t>which aligns with the selection rules for electric dipole transitions</a:t>
                </a:r>
                <a:endParaRPr lang="en-US" dirty="0"/>
              </a:p>
            </p:txBody>
          </p:sp>
        </mc:Choice>
        <mc:Fallback xmlns="">
          <p:sp>
            <p:nvSpPr>
              <p:cNvPr id="5" name="TextBox 4">
                <a:extLst>
                  <a:ext uri="{FF2B5EF4-FFF2-40B4-BE49-F238E27FC236}">
                    <a16:creationId xmlns:a16="http://schemas.microsoft.com/office/drawing/2014/main" id="{7C71ADEC-B19A-0FA9-9BB0-2DA09FD1150C}"/>
                  </a:ext>
                </a:extLst>
              </p:cNvPr>
              <p:cNvSpPr txBox="1">
                <a:spLocks noRot="1" noChangeAspect="1" noMove="1" noResize="1" noEditPoints="1" noAdjustHandles="1" noChangeArrowheads="1" noChangeShapeType="1" noTextEdit="1"/>
              </p:cNvSpPr>
              <p:nvPr/>
            </p:nvSpPr>
            <p:spPr>
              <a:xfrm>
                <a:off x="354724" y="1030724"/>
                <a:ext cx="11561627" cy="923330"/>
              </a:xfrm>
              <a:prstGeom prst="rect">
                <a:avLst/>
              </a:prstGeom>
              <a:blipFill>
                <a:blip r:embed="rId3"/>
                <a:stretch>
                  <a:fillRect l="-329" t="-2703" b="-810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6AF8DB-73F2-2539-C6BE-B2E94529DAEB}"/>
              </a:ext>
            </a:extLst>
          </p:cNvPr>
          <p:cNvSpPr txBox="1"/>
          <p:nvPr/>
        </p:nvSpPr>
        <p:spPr>
          <a:xfrm>
            <a:off x="7174614" y="2388742"/>
            <a:ext cx="4627934" cy="1200329"/>
          </a:xfrm>
          <a:prstGeom prst="rect">
            <a:avLst/>
          </a:prstGeom>
          <a:noFill/>
        </p:spPr>
        <p:txBody>
          <a:bodyPr wrap="none" rtlCol="0">
            <a:spAutoFit/>
          </a:bodyPr>
          <a:lstStyle/>
          <a:p>
            <a:r>
              <a:rPr lang="en-US" dirty="0"/>
              <a:t>The oscillating electric field component of light </a:t>
            </a:r>
          </a:p>
          <a:p>
            <a:r>
              <a:rPr lang="en-US" dirty="0"/>
              <a:t>can induce a transition from an s to a p orbital </a:t>
            </a:r>
          </a:p>
          <a:p>
            <a:r>
              <a:rPr lang="en-US" dirty="0"/>
              <a:t>when it has the correct polarization (direction </a:t>
            </a:r>
          </a:p>
          <a:p>
            <a:r>
              <a:rPr lang="en-US" dirty="0"/>
              <a:t>of oscillating electric field component of light)</a:t>
            </a:r>
          </a:p>
        </p:txBody>
      </p:sp>
    </p:spTree>
    <p:extLst>
      <p:ext uri="{BB962C8B-B14F-4D97-AF65-F5344CB8AC3E}">
        <p14:creationId xmlns:p14="http://schemas.microsoft.com/office/powerpoint/2010/main" val="102850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ED2DC9E-E2F2-BAAE-12A5-B2FDAC8AFCAB}"/>
              </a:ext>
            </a:extLst>
          </p:cNvPr>
          <p:cNvSpPr txBox="1">
            <a:spLocks/>
          </p:cNvSpPr>
          <p:nvPr/>
        </p:nvSpPr>
        <p:spPr>
          <a:xfrm>
            <a:off x="354724" y="1"/>
            <a:ext cx="10515600" cy="9879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Rotational Symmetry</a:t>
            </a:r>
          </a:p>
        </p:txBody>
      </p:sp>
      <p:pic>
        <p:nvPicPr>
          <p:cNvPr id="5" name="Picture 4">
            <a:extLst>
              <a:ext uri="{FF2B5EF4-FFF2-40B4-BE49-F238E27FC236}">
                <a16:creationId xmlns:a16="http://schemas.microsoft.com/office/drawing/2014/main" id="{EE90D93C-4092-1250-5FC8-CFD32AAB00AE}"/>
              </a:ext>
            </a:extLst>
          </p:cNvPr>
          <p:cNvPicPr>
            <a:picLocks noChangeAspect="1"/>
          </p:cNvPicPr>
          <p:nvPr/>
        </p:nvPicPr>
        <p:blipFill>
          <a:blip r:embed="rId2"/>
          <a:stretch>
            <a:fillRect/>
          </a:stretch>
        </p:blipFill>
        <p:spPr>
          <a:xfrm>
            <a:off x="354723" y="1524219"/>
            <a:ext cx="5993525" cy="54486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6262BE-858C-06BB-C80E-345FE5B04C7F}"/>
                  </a:ext>
                </a:extLst>
              </p:cNvPr>
              <p:cNvSpPr txBox="1"/>
              <p:nvPr/>
            </p:nvSpPr>
            <p:spPr>
              <a:xfrm>
                <a:off x="354723" y="977683"/>
                <a:ext cx="7528035" cy="369332"/>
              </a:xfrm>
              <a:prstGeom prst="rect">
                <a:avLst/>
              </a:prstGeom>
              <a:noFill/>
            </p:spPr>
            <p:txBody>
              <a:bodyPr wrap="square">
                <a:spAutoFit/>
              </a:bodyPr>
              <a:lstStyle/>
              <a:p>
                <a:r>
                  <a:rPr lang="en-US" sz="1800" dirty="0">
                    <a:effectLst/>
                    <a:latin typeface="ACaslonPro"/>
                  </a:rPr>
                  <a:t>The operator that rotates a function about the </a:t>
                </a:r>
                <a:r>
                  <a:rPr lang="en-US" sz="1800" i="1" dirty="0">
                    <a:effectLst/>
                    <a:latin typeface="ACaslonPro"/>
                  </a:rPr>
                  <a:t>z </a:t>
                </a:r>
                <a:r>
                  <a:rPr lang="en-US" sz="1800" dirty="0">
                    <a:effectLst/>
                    <a:latin typeface="ACaslonPro"/>
                  </a:rPr>
                  <a:t>axis by an angle </a:t>
                </a:r>
                <a14:m>
                  <m:oMath xmlns:m="http://schemas.openxmlformats.org/officeDocument/2006/math">
                    <m:r>
                      <a:rPr lang="en-US" sz="1800" i="1" smtClean="0">
                        <a:effectLst/>
                        <a:latin typeface="Cambria Math" panose="02040503050406030204" pitchFamily="18" charset="0"/>
                        <a:ea typeface="Cambria Math" panose="02040503050406030204" pitchFamily="18" charset="0"/>
                      </a:rPr>
                      <m:t>𝜑</m:t>
                    </m:r>
                  </m:oMath>
                </a14:m>
                <a:r>
                  <a:rPr lang="en-US" sz="1800" dirty="0">
                    <a:effectLst/>
                    <a:latin typeface="ACaslonPro"/>
                  </a:rPr>
                  <a:t> is</a:t>
                </a:r>
                <a:endParaRPr lang="en-US" dirty="0"/>
              </a:p>
            </p:txBody>
          </p:sp>
        </mc:Choice>
        <mc:Fallback xmlns="">
          <p:sp>
            <p:nvSpPr>
              <p:cNvPr id="7" name="TextBox 6">
                <a:extLst>
                  <a:ext uri="{FF2B5EF4-FFF2-40B4-BE49-F238E27FC236}">
                    <a16:creationId xmlns:a16="http://schemas.microsoft.com/office/drawing/2014/main" id="{5E6262BE-858C-06BB-C80E-345FE5B04C7F}"/>
                  </a:ext>
                </a:extLst>
              </p:cNvPr>
              <p:cNvSpPr txBox="1">
                <a:spLocks noRot="1" noChangeAspect="1" noMove="1" noResize="1" noEditPoints="1" noAdjustHandles="1" noChangeArrowheads="1" noChangeShapeType="1" noTextEdit="1"/>
              </p:cNvSpPr>
              <p:nvPr/>
            </p:nvSpPr>
            <p:spPr>
              <a:xfrm>
                <a:off x="354723" y="977683"/>
                <a:ext cx="7528035" cy="369332"/>
              </a:xfrm>
              <a:prstGeom prst="rect">
                <a:avLst/>
              </a:prstGeom>
              <a:blipFill>
                <a:blip r:embed="rId3"/>
                <a:stretch>
                  <a:fillRect l="-505" t="-6452" b="-22581"/>
                </a:stretch>
              </a:blipFill>
            </p:spPr>
            <p:txBody>
              <a:bodyPr/>
              <a:lstStyle/>
              <a:p>
                <a:r>
                  <a:rPr lang="en-US">
                    <a:noFill/>
                  </a:rPr>
                  <a:t> </a:t>
                </a:r>
              </a:p>
            </p:txBody>
          </p:sp>
        </mc:Fallback>
      </mc:AlternateContent>
      <p:pic>
        <p:nvPicPr>
          <p:cNvPr id="13314" name="Picture 2" descr="undefined">
            <a:extLst>
              <a:ext uri="{FF2B5EF4-FFF2-40B4-BE49-F238E27FC236}">
                <a16:creationId xmlns:a16="http://schemas.microsoft.com/office/drawing/2014/main" id="{295311AC-0FAA-BF38-57FD-2B0D02A43D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1724" y="138686"/>
            <a:ext cx="2673131" cy="25782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57CF7A5-5A3C-F274-D39A-37CE0F61DD94}"/>
              </a:ext>
            </a:extLst>
          </p:cNvPr>
          <p:cNvSpPr txBox="1"/>
          <p:nvPr/>
        </p:nvSpPr>
        <p:spPr>
          <a:xfrm>
            <a:off x="303485" y="2246289"/>
            <a:ext cx="9534198" cy="369332"/>
          </a:xfrm>
          <a:prstGeom prst="rect">
            <a:avLst/>
          </a:prstGeom>
          <a:noFill/>
        </p:spPr>
        <p:txBody>
          <a:bodyPr wrap="square">
            <a:spAutoFit/>
          </a:bodyPr>
          <a:lstStyle/>
          <a:p>
            <a:r>
              <a:rPr lang="en-US" sz="1800" dirty="0">
                <a:effectLst/>
                <a:latin typeface="ACaslonPro"/>
              </a:rPr>
              <a:t>is closely related to the </a:t>
            </a:r>
            <a:r>
              <a:rPr lang="en-US" sz="1800" i="1" dirty="0">
                <a:effectLst/>
                <a:latin typeface="ACaslonPro"/>
              </a:rPr>
              <a:t>z </a:t>
            </a:r>
            <a:r>
              <a:rPr lang="en-US" sz="1800" dirty="0">
                <a:effectLst/>
                <a:latin typeface="ACaslonPro"/>
              </a:rPr>
              <a:t>component of the angular momentum. </a:t>
            </a:r>
            <a:endParaRPr lang="en-US" dirty="0"/>
          </a:p>
        </p:txBody>
      </p:sp>
      <p:pic>
        <p:nvPicPr>
          <p:cNvPr id="11" name="Picture 10" descr="A math equation with black text&#10;&#10;Description automatically generated with medium confidence">
            <a:extLst>
              <a:ext uri="{FF2B5EF4-FFF2-40B4-BE49-F238E27FC236}">
                <a16:creationId xmlns:a16="http://schemas.microsoft.com/office/drawing/2014/main" id="{1651B18F-8B95-51A0-0655-315A9EF69733}"/>
              </a:ext>
            </a:extLst>
          </p:cNvPr>
          <p:cNvPicPr>
            <a:picLocks noChangeAspect="1"/>
          </p:cNvPicPr>
          <p:nvPr/>
        </p:nvPicPr>
        <p:blipFill>
          <a:blip r:embed="rId5"/>
          <a:stretch>
            <a:fillRect/>
          </a:stretch>
        </p:blipFill>
        <p:spPr>
          <a:xfrm>
            <a:off x="4125748" y="2605331"/>
            <a:ext cx="2222500" cy="1143000"/>
          </a:xfrm>
          <a:prstGeom prst="rect">
            <a:avLst/>
          </a:prstGeom>
        </p:spPr>
      </p:pic>
      <p:sp>
        <p:nvSpPr>
          <p:cNvPr id="12" name="TextBox 11">
            <a:extLst>
              <a:ext uri="{FF2B5EF4-FFF2-40B4-BE49-F238E27FC236}">
                <a16:creationId xmlns:a16="http://schemas.microsoft.com/office/drawing/2014/main" id="{6DF60AF5-3DB0-F8AA-905F-7BAF01AD296A}"/>
              </a:ext>
            </a:extLst>
          </p:cNvPr>
          <p:cNvSpPr txBox="1"/>
          <p:nvPr/>
        </p:nvSpPr>
        <p:spPr>
          <a:xfrm>
            <a:off x="218089" y="3922707"/>
            <a:ext cx="8247514" cy="369332"/>
          </a:xfrm>
          <a:prstGeom prst="rect">
            <a:avLst/>
          </a:prstGeom>
          <a:noFill/>
        </p:spPr>
        <p:txBody>
          <a:bodyPr wrap="none" rtlCol="0">
            <a:spAutoFit/>
          </a:bodyPr>
          <a:lstStyle/>
          <a:p>
            <a:r>
              <a:rPr lang="en-US" sz="1800" dirty="0">
                <a:effectLst/>
                <a:latin typeface="ACaslonPro"/>
              </a:rPr>
              <a:t>By the same reasoning that led to </a:t>
            </a:r>
            <a:r>
              <a:rPr lang="en-US" dirty="0">
                <a:latin typeface="ACaslonPro"/>
              </a:rPr>
              <a:t>equation for the translation operator</a:t>
            </a:r>
            <a:r>
              <a:rPr lang="en-US" sz="1800" dirty="0">
                <a:effectLst/>
                <a:latin typeface="ACaslonPro"/>
              </a:rPr>
              <a:t>, we can write </a:t>
            </a:r>
            <a:endParaRPr lang="en-US" dirty="0"/>
          </a:p>
        </p:txBody>
      </p:sp>
      <p:pic>
        <p:nvPicPr>
          <p:cNvPr id="14" name="Picture 13" descr="A black text with black letters&#10;&#10;Description automatically generated with medium confidence">
            <a:extLst>
              <a:ext uri="{FF2B5EF4-FFF2-40B4-BE49-F238E27FC236}">
                <a16:creationId xmlns:a16="http://schemas.microsoft.com/office/drawing/2014/main" id="{C009F53E-B7EF-F77E-A947-E19564C45A01}"/>
              </a:ext>
            </a:extLst>
          </p:cNvPr>
          <p:cNvPicPr>
            <a:picLocks noChangeAspect="1"/>
          </p:cNvPicPr>
          <p:nvPr/>
        </p:nvPicPr>
        <p:blipFill>
          <a:blip r:embed="rId6"/>
          <a:stretch>
            <a:fillRect/>
          </a:stretch>
        </p:blipFill>
        <p:spPr>
          <a:xfrm>
            <a:off x="3678402" y="4476673"/>
            <a:ext cx="3468633" cy="104177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1F5703F-DB04-5A99-FABB-5FBCE29EA94B}"/>
                  </a:ext>
                </a:extLst>
              </p:cNvPr>
              <p:cNvSpPr txBox="1"/>
              <p:nvPr/>
            </p:nvSpPr>
            <p:spPr>
              <a:xfrm>
                <a:off x="303485" y="5703081"/>
                <a:ext cx="6297621" cy="369332"/>
              </a:xfrm>
              <a:prstGeom prst="rect">
                <a:avLst/>
              </a:prstGeom>
              <a:noFill/>
            </p:spPr>
            <p:txBody>
              <a:bodyPr wrap="none" rtlCol="0">
                <a:spAutoFit/>
              </a:bodyPr>
              <a:lstStyle/>
              <a:p>
                <a:r>
                  <a:rPr lang="en-US" sz="1800" dirty="0">
                    <a:effectLst/>
                    <a:latin typeface="ACaslonPro"/>
                  </a:rPr>
                  <a:t>And we say that </a:t>
                </a:r>
                <a14:m>
                  <m:oMath xmlns:m="http://schemas.openxmlformats.org/officeDocument/2006/math">
                    <m:sSub>
                      <m:sSubPr>
                        <m:ctrlPr>
                          <a:rPr lang="en-US" sz="1800" i="1" smtClean="0">
                            <a:effectLst/>
                            <a:latin typeface="Cambria Math" panose="02040503050406030204" pitchFamily="18" charset="0"/>
                          </a:rPr>
                        </m:ctrlPr>
                      </m:sSubPr>
                      <m:e>
                        <m:r>
                          <a:rPr lang="en-US" sz="1800" b="0" i="1" smtClean="0">
                            <a:effectLst/>
                            <a:latin typeface="Cambria Math" panose="02040503050406030204" pitchFamily="18" charset="0"/>
                          </a:rPr>
                          <m:t>𝐿</m:t>
                        </m:r>
                      </m:e>
                      <m:sub>
                        <m:r>
                          <a:rPr lang="en-US" sz="1800" b="0" i="1" smtClean="0">
                            <a:effectLst/>
                            <a:latin typeface="Cambria Math" panose="02040503050406030204" pitchFamily="18" charset="0"/>
                          </a:rPr>
                          <m:t>𝑧</m:t>
                        </m:r>
                      </m:sub>
                    </m:sSub>
                  </m:oMath>
                </a14:m>
                <a:r>
                  <a:rPr lang="en-US" sz="1800" dirty="0">
                    <a:effectLst/>
                    <a:latin typeface="ACaslonPro"/>
                  </a:rPr>
                  <a:t> is the </a:t>
                </a:r>
                <a:r>
                  <a:rPr lang="en-US" sz="1800" b="1" dirty="0">
                    <a:effectLst/>
                    <a:latin typeface="ACaslonPro"/>
                  </a:rPr>
                  <a:t>generator of rotations </a:t>
                </a:r>
                <a:r>
                  <a:rPr lang="en-US" sz="1800" dirty="0">
                    <a:effectLst/>
                    <a:latin typeface="ACaslonPro"/>
                  </a:rPr>
                  <a:t>about the </a:t>
                </a:r>
                <a:r>
                  <a:rPr lang="en-US" sz="1800" i="1" dirty="0">
                    <a:effectLst/>
                    <a:latin typeface="ACaslonPro"/>
                  </a:rPr>
                  <a:t>z </a:t>
                </a:r>
                <a:r>
                  <a:rPr lang="en-US" sz="1800" dirty="0">
                    <a:effectLst/>
                    <a:latin typeface="ACaslonPro"/>
                  </a:rPr>
                  <a:t>axis</a:t>
                </a:r>
                <a:endParaRPr lang="en-US" dirty="0"/>
              </a:p>
            </p:txBody>
          </p:sp>
        </mc:Choice>
        <mc:Fallback xmlns="">
          <p:sp>
            <p:nvSpPr>
              <p:cNvPr id="15" name="TextBox 14">
                <a:extLst>
                  <a:ext uri="{FF2B5EF4-FFF2-40B4-BE49-F238E27FC236}">
                    <a16:creationId xmlns:a16="http://schemas.microsoft.com/office/drawing/2014/main" id="{D1F5703F-DB04-5A99-FABB-5FBCE29EA94B}"/>
                  </a:ext>
                </a:extLst>
              </p:cNvPr>
              <p:cNvSpPr txBox="1">
                <a:spLocks noRot="1" noChangeAspect="1" noMove="1" noResize="1" noEditPoints="1" noAdjustHandles="1" noChangeArrowheads="1" noChangeShapeType="1" noTextEdit="1"/>
              </p:cNvSpPr>
              <p:nvPr/>
            </p:nvSpPr>
            <p:spPr>
              <a:xfrm>
                <a:off x="303485" y="5703081"/>
                <a:ext cx="6297621" cy="369332"/>
              </a:xfrm>
              <a:prstGeom prst="rect">
                <a:avLst/>
              </a:prstGeom>
              <a:blipFill>
                <a:blip r:embed="rId7"/>
                <a:stretch>
                  <a:fillRect l="-1008"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12576329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10406</TotalTime>
  <Words>1349</Words>
  <Application>Microsoft Macintosh PowerPoint</Application>
  <PresentationFormat>Widescreen</PresentationFormat>
  <Paragraphs>115</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ACaslonPro</vt:lpstr>
      <vt:lpstr>Arial</vt:lpstr>
      <vt:lpstr>Calibri</vt:lpstr>
      <vt:lpstr>Calibri Light</vt:lpstr>
      <vt:lpstr>Cambria Math</vt:lpstr>
      <vt:lpstr>CMR10</vt:lpstr>
      <vt:lpstr>Google Sans</vt:lpstr>
      <vt:lpstr>Office Theme</vt:lpstr>
      <vt:lpstr>PHYS4260 Quantum Mechanics II Spring 2025 </vt:lpstr>
      <vt:lpstr>Outline</vt:lpstr>
      <vt:lpstr>PowerPoint Presentation</vt:lpstr>
      <vt:lpstr>PowerPoint Presentation</vt:lpstr>
      <vt:lpstr>Wu’s Experiment</vt:lpstr>
      <vt:lpstr>PowerPoint Presentation</vt:lpstr>
      <vt:lpstr>PowerPoint Presentation</vt:lpstr>
      <vt:lpstr>PowerPoint Presentation</vt:lpstr>
      <vt:lpstr>PowerPoint Presentation</vt:lpstr>
      <vt:lpstr>PowerPoint Presentation</vt:lpstr>
      <vt:lpstr>PowerPoint Presentation</vt:lpstr>
      <vt:lpstr>Commutation relations from QM I</vt:lpstr>
      <vt:lpstr>PowerPoint Presentation</vt:lpstr>
      <vt:lpstr>PowerPoint Presentation</vt:lpstr>
      <vt:lpstr>PowerPoint Presentation</vt:lpstr>
      <vt:lpstr>PowerPoint Presentation</vt:lpstr>
      <vt:lpstr>PowerPoint Presentation</vt:lpstr>
      <vt:lpstr>Operator Classification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PHYS4260 Quantum Mechanics II Spring 2024 </dc:title>
  <dc:creator>Marco Guzzi</dc:creator>
  <cp:lastModifiedBy>Marco Guzzi</cp:lastModifiedBy>
  <cp:revision>78</cp:revision>
  <dcterms:created xsi:type="dcterms:W3CDTF">2024-01-06T21:01:45Z</dcterms:created>
  <dcterms:modified xsi:type="dcterms:W3CDTF">2025-01-16T21:22:42Z</dcterms:modified>
</cp:coreProperties>
</file>